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70" r:id="rId3"/>
    <p:sldId id="289" r:id="rId4"/>
    <p:sldId id="264" r:id="rId5"/>
    <p:sldId id="261" r:id="rId6"/>
    <p:sldId id="265" r:id="rId7"/>
    <p:sldId id="266" r:id="rId8"/>
    <p:sldId id="267" r:id="rId9"/>
    <p:sldId id="273" r:id="rId10"/>
    <p:sldId id="275" r:id="rId11"/>
    <p:sldId id="276" r:id="rId12"/>
    <p:sldId id="278" r:id="rId13"/>
    <p:sldId id="277" r:id="rId14"/>
    <p:sldId id="280" r:id="rId15"/>
    <p:sldId id="281" r:id="rId16"/>
    <p:sldId id="282" r:id="rId17"/>
    <p:sldId id="283" r:id="rId18"/>
    <p:sldId id="284" r:id="rId19"/>
    <p:sldId id="285" r:id="rId20"/>
    <p:sldId id="286" r:id="rId21"/>
    <p:sldId id="287" r:id="rId22"/>
    <p:sldId id="288" r:id="rId23"/>
    <p:sldId id="290" r:id="rId24"/>
    <p:sldId id="291" r:id="rId25"/>
    <p:sldId id="292" r:id="rId26"/>
    <p:sldId id="293" r:id="rId27"/>
    <p:sldId id="294" r:id="rId28"/>
    <p:sldId id="295" r:id="rId29"/>
    <p:sldId id="296" r:id="rId30"/>
    <p:sldId id="301" r:id="rId31"/>
    <p:sldId id="305" r:id="rId32"/>
    <p:sldId id="304" r:id="rId33"/>
    <p:sldId id="302" r:id="rId34"/>
    <p:sldId id="303" r:id="rId35"/>
    <p:sldId id="306" r:id="rId36"/>
    <p:sldId id="307" r:id="rId37"/>
    <p:sldId id="308" r:id="rId38"/>
    <p:sldId id="297" r:id="rId39"/>
    <p:sldId id="298" r:id="rId40"/>
    <p:sldId id="300"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far Shodiq" initials="JS" lastIdx="1" clrIdx="0">
    <p:extLst>
      <p:ext uri="{19B8F6BF-5375-455C-9EA6-DF929625EA0E}">
        <p15:presenceInfo xmlns:p15="http://schemas.microsoft.com/office/powerpoint/2012/main" userId="8a25bdf74b76a2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2/17/2021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2/17/2021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2.xml"/><Relationship Id="rId7" Type="http://schemas.openxmlformats.org/officeDocument/2006/relationships/slide" Target="slide60.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51.xml"/><Relationship Id="rId5" Type="http://schemas.openxmlformats.org/officeDocument/2006/relationships/slide" Target="slide42.xml"/><Relationship Id="rId4"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194CF1-86FF-4C0D-8E10-7FA1A27F3E1D}"/>
              </a:ext>
            </a:extLst>
          </p:cNvPr>
          <p:cNvPicPr>
            <a:picLocks noChangeAspect="1"/>
          </p:cNvPicPr>
          <p:nvPr/>
        </p:nvPicPr>
        <p:blipFill rotWithShape="1">
          <a:blip r:embed="rId2">
            <a:extLst>
              <a:ext uri="{28A0092B-C50C-407E-A947-70E740481C1C}">
                <a14:useLocalDpi xmlns:a14="http://schemas.microsoft.com/office/drawing/2010/main" val="0"/>
              </a:ext>
            </a:extLst>
          </a:blip>
          <a:srcRect l="22254" r="23674"/>
          <a:stretch/>
        </p:blipFill>
        <p:spPr>
          <a:xfrm>
            <a:off x="0" y="0"/>
            <a:ext cx="4635315" cy="6858000"/>
          </a:xfrm>
          <a:prstGeom prst="rect">
            <a:avLst/>
          </a:prstGeom>
        </p:spPr>
      </p:pic>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7200" dirty="0"/>
              <a:t>Data Analyst Technical Test Report</a:t>
            </a:r>
            <a:br>
              <a:rPr lang="en-US" sz="8000" dirty="0"/>
            </a:br>
            <a:endParaRPr lang="en-US" sz="2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56942"/>
          </a:xfrm>
        </p:spPr>
        <p:txBody>
          <a:bodyPr>
            <a:normAutofit/>
          </a:bodyPr>
          <a:lstStyle/>
          <a:p>
            <a:pPr>
              <a:lnSpc>
                <a:spcPct val="100000"/>
              </a:lnSpc>
              <a:spcBef>
                <a:spcPts val="0"/>
              </a:spcBef>
              <a:spcAft>
                <a:spcPts val="0"/>
              </a:spcAft>
            </a:pPr>
            <a:r>
              <a:rPr lang="en-US" dirty="0">
                <a:solidFill>
                  <a:schemeClr val="tx1">
                    <a:lumMod val="85000"/>
                    <a:lumOff val="15000"/>
                  </a:schemeClr>
                </a:solidFill>
              </a:rPr>
              <a:t>By Jafar Shodiq</a:t>
            </a:r>
          </a:p>
          <a:p>
            <a:pPr>
              <a:lnSpc>
                <a:spcPct val="100000"/>
              </a:lnSpc>
              <a:spcBef>
                <a:spcPts val="0"/>
              </a:spcBef>
              <a:spcAft>
                <a:spcPts val="0"/>
              </a:spcAft>
            </a:pPr>
            <a:r>
              <a:rPr lang="en-US" sz="1050" dirty="0">
                <a:solidFill>
                  <a:schemeClr val="tx1">
                    <a:lumMod val="85000"/>
                    <a:lumOff val="15000"/>
                  </a:schemeClr>
                </a:solidFill>
              </a:rPr>
              <a:t>j.shodiq2312@gmail.com | +6281382378203 | jafarshodiq.pythonanywhere.com</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lstStyle/>
          <a:p>
            <a:r>
              <a:rPr lang="en-US" dirty="0"/>
              <a:t>Data Dictionary (2)</a:t>
            </a:r>
            <a:endParaRPr lang="en-ID" dirty="0"/>
          </a:p>
        </p:txBody>
      </p:sp>
      <p:graphicFrame>
        <p:nvGraphicFramePr>
          <p:cNvPr id="4" name="Table 4">
            <a:extLst>
              <a:ext uri="{FF2B5EF4-FFF2-40B4-BE49-F238E27FC236}">
                <a16:creationId xmlns:a16="http://schemas.microsoft.com/office/drawing/2014/main" id="{AF55BD40-554B-4F78-9BE1-CF8C6F4F5218}"/>
              </a:ext>
            </a:extLst>
          </p:cNvPr>
          <p:cNvGraphicFramePr>
            <a:graphicFrameLocks noGrp="1"/>
          </p:cNvGraphicFramePr>
          <p:nvPr>
            <p:ph idx="1"/>
            <p:extLst>
              <p:ext uri="{D42A27DB-BD31-4B8C-83A1-F6EECF244321}">
                <p14:modId xmlns:p14="http://schemas.microsoft.com/office/powerpoint/2010/main" val="1083325837"/>
              </p:ext>
            </p:extLst>
          </p:nvPr>
        </p:nvGraphicFramePr>
        <p:xfrm>
          <a:off x="1097280" y="1973976"/>
          <a:ext cx="10058400" cy="3708400"/>
        </p:xfrm>
        <a:graphic>
          <a:graphicData uri="http://schemas.openxmlformats.org/drawingml/2006/table">
            <a:tbl>
              <a:tblPr firstRow="1" bandRow="1">
                <a:tableStyleId>{5C22544A-7EE6-4342-B048-85BDC9FD1C3A}</a:tableStyleId>
              </a:tblPr>
              <a:tblGrid>
                <a:gridCol w="2602582">
                  <a:extLst>
                    <a:ext uri="{9D8B030D-6E8A-4147-A177-3AD203B41FA5}">
                      <a16:colId xmlns:a16="http://schemas.microsoft.com/office/drawing/2014/main" val="2932593232"/>
                    </a:ext>
                  </a:extLst>
                </a:gridCol>
                <a:gridCol w="7455818">
                  <a:extLst>
                    <a:ext uri="{9D8B030D-6E8A-4147-A177-3AD203B41FA5}">
                      <a16:colId xmlns:a16="http://schemas.microsoft.com/office/drawing/2014/main" val="1580971925"/>
                    </a:ext>
                  </a:extLst>
                </a:gridCol>
              </a:tblGrid>
              <a:tr h="370840">
                <a:tc>
                  <a:txBody>
                    <a:bodyPr/>
                    <a:lstStyle/>
                    <a:p>
                      <a:pPr algn="ctr"/>
                      <a:r>
                        <a:rPr lang="en-US" dirty="0">
                          <a:solidFill>
                            <a:schemeClr val="tx1">
                              <a:lumMod val="75000"/>
                              <a:lumOff val="25000"/>
                            </a:schemeClr>
                          </a:solidFill>
                        </a:rPr>
                        <a:t>Features</a:t>
                      </a:r>
                      <a:endParaRPr lang="en-ID" dirty="0">
                        <a:solidFill>
                          <a:schemeClr val="tx1">
                            <a:lumMod val="75000"/>
                            <a:lumOff val="25000"/>
                          </a:schemeClr>
                        </a:solidFill>
                      </a:endParaRPr>
                    </a:p>
                  </a:txBody>
                  <a:tcPr/>
                </a:tc>
                <a:tc>
                  <a:txBody>
                    <a:bodyPr/>
                    <a:lstStyle/>
                    <a:p>
                      <a:pPr algn="ctr"/>
                      <a:r>
                        <a:rPr lang="en-US" dirty="0">
                          <a:solidFill>
                            <a:schemeClr val="tx1">
                              <a:lumMod val="75000"/>
                              <a:lumOff val="25000"/>
                            </a:schemeClr>
                          </a:solidFill>
                        </a:rPr>
                        <a:t>Description</a:t>
                      </a:r>
                      <a:endParaRPr lang="en-ID" dirty="0">
                        <a:solidFill>
                          <a:schemeClr val="tx1">
                            <a:lumMod val="75000"/>
                            <a:lumOff val="25000"/>
                          </a:schemeClr>
                        </a:solidFill>
                      </a:endParaRPr>
                    </a:p>
                  </a:txBody>
                  <a:tcPr/>
                </a:tc>
                <a:extLst>
                  <a:ext uri="{0D108BD9-81ED-4DB2-BD59-A6C34878D82A}">
                    <a16:rowId xmlns:a16="http://schemas.microsoft.com/office/drawing/2014/main" val="2656613684"/>
                  </a:ext>
                </a:extLst>
              </a:tr>
              <a:tr h="370840">
                <a:tc>
                  <a:txBody>
                    <a:bodyPr/>
                    <a:lstStyle/>
                    <a:p>
                      <a:r>
                        <a:rPr lang="en-US" sz="1600" b="0" dirty="0" err="1">
                          <a:solidFill>
                            <a:schemeClr val="tx1">
                              <a:lumMod val="75000"/>
                              <a:lumOff val="25000"/>
                            </a:schemeClr>
                          </a:solidFill>
                        </a:rPr>
                        <a:t>county_number</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Iowa county number for the county where store who ordered the liquor is located</a:t>
                      </a:r>
                      <a:endParaRPr lang="en-ID" sz="1600" dirty="0">
                        <a:solidFill>
                          <a:schemeClr val="tx1">
                            <a:lumMod val="75000"/>
                            <a:lumOff val="25000"/>
                          </a:schemeClr>
                        </a:solidFill>
                      </a:endParaRPr>
                    </a:p>
                  </a:txBody>
                  <a:tcPr/>
                </a:tc>
                <a:extLst>
                  <a:ext uri="{0D108BD9-81ED-4DB2-BD59-A6C34878D82A}">
                    <a16:rowId xmlns:a16="http://schemas.microsoft.com/office/drawing/2014/main" val="1699797104"/>
                  </a:ext>
                </a:extLst>
              </a:tr>
              <a:tr h="370840">
                <a:tc>
                  <a:txBody>
                    <a:bodyPr/>
                    <a:lstStyle/>
                    <a:p>
                      <a:r>
                        <a:rPr lang="en-US" sz="1600" b="0" dirty="0">
                          <a:solidFill>
                            <a:schemeClr val="tx1">
                              <a:lumMod val="75000"/>
                              <a:lumOff val="25000"/>
                            </a:schemeClr>
                          </a:solidFill>
                        </a:rPr>
                        <a:t>county</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County where the store who ordered the liquor is located</a:t>
                      </a:r>
                    </a:p>
                  </a:txBody>
                  <a:tcPr/>
                </a:tc>
                <a:extLst>
                  <a:ext uri="{0D108BD9-81ED-4DB2-BD59-A6C34878D82A}">
                    <a16:rowId xmlns:a16="http://schemas.microsoft.com/office/drawing/2014/main" val="2985449530"/>
                  </a:ext>
                </a:extLst>
              </a:tr>
              <a:tr h="370840">
                <a:tc>
                  <a:txBody>
                    <a:bodyPr/>
                    <a:lstStyle/>
                    <a:p>
                      <a:r>
                        <a:rPr lang="en-US" sz="1600" b="0" dirty="0">
                          <a:solidFill>
                            <a:schemeClr val="tx1">
                              <a:lumMod val="75000"/>
                              <a:lumOff val="25000"/>
                            </a:schemeClr>
                          </a:solidFill>
                        </a:rPr>
                        <a:t>category</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Category code associated with the liquor ordered</a:t>
                      </a:r>
                    </a:p>
                  </a:txBody>
                  <a:tcPr/>
                </a:tc>
                <a:extLst>
                  <a:ext uri="{0D108BD9-81ED-4DB2-BD59-A6C34878D82A}">
                    <a16:rowId xmlns:a16="http://schemas.microsoft.com/office/drawing/2014/main" val="1736945930"/>
                  </a:ext>
                </a:extLst>
              </a:tr>
              <a:tr h="370840">
                <a:tc>
                  <a:txBody>
                    <a:bodyPr/>
                    <a:lstStyle/>
                    <a:p>
                      <a:r>
                        <a:rPr lang="en-US" sz="1600" b="0" dirty="0" err="1">
                          <a:solidFill>
                            <a:schemeClr val="tx1">
                              <a:lumMod val="75000"/>
                              <a:lumOff val="25000"/>
                            </a:schemeClr>
                          </a:solidFill>
                        </a:rPr>
                        <a:t>category_name</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Category of the liquor ordered.</a:t>
                      </a:r>
                    </a:p>
                  </a:txBody>
                  <a:tcPr/>
                </a:tc>
                <a:extLst>
                  <a:ext uri="{0D108BD9-81ED-4DB2-BD59-A6C34878D82A}">
                    <a16:rowId xmlns:a16="http://schemas.microsoft.com/office/drawing/2014/main" val="2722411097"/>
                  </a:ext>
                </a:extLst>
              </a:tr>
              <a:tr h="370840">
                <a:tc>
                  <a:txBody>
                    <a:bodyPr/>
                    <a:lstStyle/>
                    <a:p>
                      <a:r>
                        <a:rPr lang="en-US" sz="1600" b="0" dirty="0" err="1">
                          <a:solidFill>
                            <a:schemeClr val="tx1">
                              <a:lumMod val="75000"/>
                              <a:lumOff val="25000"/>
                            </a:schemeClr>
                          </a:solidFill>
                        </a:rPr>
                        <a:t>vendor_number</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The vendor number of the company for the brand of liquor ordered</a:t>
                      </a:r>
                    </a:p>
                  </a:txBody>
                  <a:tcPr/>
                </a:tc>
                <a:extLst>
                  <a:ext uri="{0D108BD9-81ED-4DB2-BD59-A6C34878D82A}">
                    <a16:rowId xmlns:a16="http://schemas.microsoft.com/office/drawing/2014/main" val="2008072930"/>
                  </a:ext>
                </a:extLst>
              </a:tr>
              <a:tr h="370840">
                <a:tc>
                  <a:txBody>
                    <a:bodyPr/>
                    <a:lstStyle/>
                    <a:p>
                      <a:r>
                        <a:rPr lang="en-US" sz="1600" b="0" dirty="0" err="1">
                          <a:solidFill>
                            <a:schemeClr val="tx1">
                              <a:lumMod val="75000"/>
                              <a:lumOff val="25000"/>
                            </a:schemeClr>
                          </a:solidFill>
                        </a:rPr>
                        <a:t>vendor_name</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The vendor name of the company for the brand of liquor ordered</a:t>
                      </a:r>
                    </a:p>
                  </a:txBody>
                  <a:tcPr/>
                </a:tc>
                <a:extLst>
                  <a:ext uri="{0D108BD9-81ED-4DB2-BD59-A6C34878D82A}">
                    <a16:rowId xmlns:a16="http://schemas.microsoft.com/office/drawing/2014/main" val="3475099715"/>
                  </a:ext>
                </a:extLst>
              </a:tr>
              <a:tr h="370840">
                <a:tc>
                  <a:txBody>
                    <a:bodyPr/>
                    <a:lstStyle/>
                    <a:p>
                      <a:r>
                        <a:rPr lang="en-US" sz="1600" b="0" dirty="0" err="1">
                          <a:solidFill>
                            <a:schemeClr val="tx1">
                              <a:lumMod val="75000"/>
                              <a:lumOff val="25000"/>
                            </a:schemeClr>
                          </a:solidFill>
                        </a:rPr>
                        <a:t>item_number</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Item number for the individual liquor product ordered.</a:t>
                      </a:r>
                    </a:p>
                  </a:txBody>
                  <a:tcPr/>
                </a:tc>
                <a:extLst>
                  <a:ext uri="{0D108BD9-81ED-4DB2-BD59-A6C34878D82A}">
                    <a16:rowId xmlns:a16="http://schemas.microsoft.com/office/drawing/2014/main" val="585557088"/>
                  </a:ext>
                </a:extLst>
              </a:tr>
              <a:tr h="370840">
                <a:tc>
                  <a:txBody>
                    <a:bodyPr/>
                    <a:lstStyle/>
                    <a:p>
                      <a:r>
                        <a:rPr lang="en-US" sz="1600" b="0" dirty="0" err="1">
                          <a:solidFill>
                            <a:schemeClr val="tx1">
                              <a:lumMod val="75000"/>
                              <a:lumOff val="25000"/>
                            </a:schemeClr>
                          </a:solidFill>
                        </a:rPr>
                        <a:t>item_description</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Description of the individual liquor product ordered.</a:t>
                      </a:r>
                    </a:p>
                  </a:txBody>
                  <a:tcPr/>
                </a:tc>
                <a:extLst>
                  <a:ext uri="{0D108BD9-81ED-4DB2-BD59-A6C34878D82A}">
                    <a16:rowId xmlns:a16="http://schemas.microsoft.com/office/drawing/2014/main" val="213152801"/>
                  </a:ext>
                </a:extLst>
              </a:tr>
              <a:tr h="370840">
                <a:tc>
                  <a:txBody>
                    <a:bodyPr/>
                    <a:lstStyle/>
                    <a:p>
                      <a:r>
                        <a:rPr lang="en-US" sz="1600" b="0" dirty="0">
                          <a:solidFill>
                            <a:schemeClr val="tx1">
                              <a:lumMod val="75000"/>
                              <a:lumOff val="25000"/>
                            </a:schemeClr>
                          </a:solidFill>
                        </a:rPr>
                        <a:t>pack</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The number of bottles in a case for the liquor ordered</a:t>
                      </a:r>
                    </a:p>
                  </a:txBody>
                  <a:tcPr/>
                </a:tc>
                <a:extLst>
                  <a:ext uri="{0D108BD9-81ED-4DB2-BD59-A6C34878D82A}">
                    <a16:rowId xmlns:a16="http://schemas.microsoft.com/office/drawing/2014/main" val="3915406513"/>
                  </a:ext>
                </a:extLst>
              </a:tr>
            </a:tbl>
          </a:graphicData>
        </a:graphic>
      </p:graphicFrame>
      <p:pic>
        <p:nvPicPr>
          <p:cNvPr id="6" name="Picture 5">
            <a:hlinkClick r:id="rId2" action="ppaction://hlinksldjump"/>
            <a:extLst>
              <a:ext uri="{FF2B5EF4-FFF2-40B4-BE49-F238E27FC236}">
                <a16:creationId xmlns:a16="http://schemas.microsoft.com/office/drawing/2014/main" id="{031162D8-E0A8-4B73-B831-CB4F54F43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57857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lstStyle/>
          <a:p>
            <a:r>
              <a:rPr lang="en-US" dirty="0"/>
              <a:t>Data Dictionary (3)</a:t>
            </a:r>
            <a:endParaRPr lang="en-ID" dirty="0"/>
          </a:p>
        </p:txBody>
      </p:sp>
      <p:graphicFrame>
        <p:nvGraphicFramePr>
          <p:cNvPr id="4" name="Table 4">
            <a:extLst>
              <a:ext uri="{FF2B5EF4-FFF2-40B4-BE49-F238E27FC236}">
                <a16:creationId xmlns:a16="http://schemas.microsoft.com/office/drawing/2014/main" id="{AF55BD40-554B-4F78-9BE1-CF8C6F4F5218}"/>
              </a:ext>
            </a:extLst>
          </p:cNvPr>
          <p:cNvGraphicFramePr>
            <a:graphicFrameLocks noGrp="1"/>
          </p:cNvGraphicFramePr>
          <p:nvPr>
            <p:ph idx="1"/>
            <p:extLst>
              <p:ext uri="{D42A27DB-BD31-4B8C-83A1-F6EECF244321}">
                <p14:modId xmlns:p14="http://schemas.microsoft.com/office/powerpoint/2010/main" val="1014015927"/>
              </p:ext>
            </p:extLst>
          </p:nvPr>
        </p:nvGraphicFramePr>
        <p:xfrm>
          <a:off x="1097280" y="1973976"/>
          <a:ext cx="10058400" cy="3383280"/>
        </p:xfrm>
        <a:graphic>
          <a:graphicData uri="http://schemas.openxmlformats.org/drawingml/2006/table">
            <a:tbl>
              <a:tblPr firstRow="1" bandRow="1">
                <a:tableStyleId>{5C22544A-7EE6-4342-B048-85BDC9FD1C3A}</a:tableStyleId>
              </a:tblPr>
              <a:tblGrid>
                <a:gridCol w="2602582">
                  <a:extLst>
                    <a:ext uri="{9D8B030D-6E8A-4147-A177-3AD203B41FA5}">
                      <a16:colId xmlns:a16="http://schemas.microsoft.com/office/drawing/2014/main" val="2932593232"/>
                    </a:ext>
                  </a:extLst>
                </a:gridCol>
                <a:gridCol w="7455818">
                  <a:extLst>
                    <a:ext uri="{9D8B030D-6E8A-4147-A177-3AD203B41FA5}">
                      <a16:colId xmlns:a16="http://schemas.microsoft.com/office/drawing/2014/main" val="1580971925"/>
                    </a:ext>
                  </a:extLst>
                </a:gridCol>
              </a:tblGrid>
              <a:tr h="370840">
                <a:tc>
                  <a:txBody>
                    <a:bodyPr/>
                    <a:lstStyle/>
                    <a:p>
                      <a:pPr algn="ctr"/>
                      <a:r>
                        <a:rPr lang="en-US" dirty="0">
                          <a:solidFill>
                            <a:schemeClr val="tx1">
                              <a:lumMod val="75000"/>
                              <a:lumOff val="25000"/>
                            </a:schemeClr>
                          </a:solidFill>
                        </a:rPr>
                        <a:t>Features</a:t>
                      </a:r>
                      <a:endParaRPr lang="en-ID" dirty="0">
                        <a:solidFill>
                          <a:schemeClr val="tx1">
                            <a:lumMod val="75000"/>
                            <a:lumOff val="25000"/>
                          </a:schemeClr>
                        </a:solidFill>
                      </a:endParaRPr>
                    </a:p>
                  </a:txBody>
                  <a:tcPr/>
                </a:tc>
                <a:tc>
                  <a:txBody>
                    <a:bodyPr/>
                    <a:lstStyle/>
                    <a:p>
                      <a:pPr algn="ctr"/>
                      <a:r>
                        <a:rPr lang="en-US" dirty="0">
                          <a:solidFill>
                            <a:schemeClr val="tx1">
                              <a:lumMod val="75000"/>
                              <a:lumOff val="25000"/>
                            </a:schemeClr>
                          </a:solidFill>
                        </a:rPr>
                        <a:t>Description</a:t>
                      </a:r>
                      <a:endParaRPr lang="en-ID" dirty="0">
                        <a:solidFill>
                          <a:schemeClr val="tx1">
                            <a:lumMod val="75000"/>
                            <a:lumOff val="25000"/>
                          </a:schemeClr>
                        </a:solidFill>
                      </a:endParaRPr>
                    </a:p>
                  </a:txBody>
                  <a:tcPr/>
                </a:tc>
                <a:extLst>
                  <a:ext uri="{0D108BD9-81ED-4DB2-BD59-A6C34878D82A}">
                    <a16:rowId xmlns:a16="http://schemas.microsoft.com/office/drawing/2014/main" val="2656613684"/>
                  </a:ext>
                </a:extLst>
              </a:tr>
              <a:tr h="370840">
                <a:tc>
                  <a:txBody>
                    <a:bodyPr/>
                    <a:lstStyle/>
                    <a:p>
                      <a:r>
                        <a:rPr lang="en-US" sz="1600" b="0" dirty="0" err="1">
                          <a:solidFill>
                            <a:schemeClr val="tx1">
                              <a:lumMod val="75000"/>
                              <a:lumOff val="25000"/>
                            </a:schemeClr>
                          </a:solidFill>
                        </a:rPr>
                        <a:t>bottle_volume_ml</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Volume of each liquor bottle ordered in milliliters.</a:t>
                      </a:r>
                    </a:p>
                  </a:txBody>
                  <a:tcPr/>
                </a:tc>
                <a:extLst>
                  <a:ext uri="{0D108BD9-81ED-4DB2-BD59-A6C34878D82A}">
                    <a16:rowId xmlns:a16="http://schemas.microsoft.com/office/drawing/2014/main" val="1699797104"/>
                  </a:ext>
                </a:extLst>
              </a:tr>
              <a:tr h="370840">
                <a:tc>
                  <a:txBody>
                    <a:bodyPr/>
                    <a:lstStyle/>
                    <a:p>
                      <a:r>
                        <a:rPr lang="en-US" sz="1600" b="0" dirty="0" err="1">
                          <a:solidFill>
                            <a:schemeClr val="tx1">
                              <a:lumMod val="75000"/>
                              <a:lumOff val="25000"/>
                            </a:schemeClr>
                          </a:solidFill>
                        </a:rPr>
                        <a:t>state_bottle_cost</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The amount that Alcoholic Beverages Division paid for each bottle of liquor ordered</a:t>
                      </a:r>
                    </a:p>
                  </a:txBody>
                  <a:tcPr/>
                </a:tc>
                <a:extLst>
                  <a:ext uri="{0D108BD9-81ED-4DB2-BD59-A6C34878D82A}">
                    <a16:rowId xmlns:a16="http://schemas.microsoft.com/office/drawing/2014/main" val="2985449530"/>
                  </a:ext>
                </a:extLst>
              </a:tr>
              <a:tr h="370840">
                <a:tc>
                  <a:txBody>
                    <a:bodyPr/>
                    <a:lstStyle/>
                    <a:p>
                      <a:r>
                        <a:rPr lang="en-US" sz="1600" b="0" dirty="0" err="1">
                          <a:solidFill>
                            <a:schemeClr val="tx1">
                              <a:lumMod val="75000"/>
                              <a:lumOff val="25000"/>
                            </a:schemeClr>
                          </a:solidFill>
                        </a:rPr>
                        <a:t>state_bottle_retail</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The amount the store paid for each bottle of liquor ordered</a:t>
                      </a:r>
                    </a:p>
                  </a:txBody>
                  <a:tcPr/>
                </a:tc>
                <a:extLst>
                  <a:ext uri="{0D108BD9-81ED-4DB2-BD59-A6C34878D82A}">
                    <a16:rowId xmlns:a16="http://schemas.microsoft.com/office/drawing/2014/main" val="1736945930"/>
                  </a:ext>
                </a:extLst>
              </a:tr>
              <a:tr h="370840">
                <a:tc>
                  <a:txBody>
                    <a:bodyPr/>
                    <a:lstStyle/>
                    <a:p>
                      <a:r>
                        <a:rPr lang="en-US" sz="1600" b="0" dirty="0" err="1">
                          <a:solidFill>
                            <a:schemeClr val="tx1">
                              <a:lumMod val="75000"/>
                              <a:lumOff val="25000"/>
                            </a:schemeClr>
                          </a:solidFill>
                        </a:rPr>
                        <a:t>bottles_sold</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The number of bottles of liquor ordered by the store</a:t>
                      </a:r>
                    </a:p>
                  </a:txBody>
                  <a:tcPr/>
                </a:tc>
                <a:extLst>
                  <a:ext uri="{0D108BD9-81ED-4DB2-BD59-A6C34878D82A}">
                    <a16:rowId xmlns:a16="http://schemas.microsoft.com/office/drawing/2014/main" val="2722411097"/>
                  </a:ext>
                </a:extLst>
              </a:tr>
              <a:tr h="370840">
                <a:tc>
                  <a:txBody>
                    <a:bodyPr/>
                    <a:lstStyle/>
                    <a:p>
                      <a:r>
                        <a:rPr lang="en-US" sz="1600" b="0" dirty="0" err="1">
                          <a:solidFill>
                            <a:schemeClr val="tx1">
                              <a:lumMod val="75000"/>
                              <a:lumOff val="25000"/>
                            </a:schemeClr>
                          </a:solidFill>
                        </a:rPr>
                        <a:t>sale_dollars</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Total cost of liquor order (number of bottles multiplied by the state bottle retail)</a:t>
                      </a:r>
                    </a:p>
                  </a:txBody>
                  <a:tcPr/>
                </a:tc>
                <a:extLst>
                  <a:ext uri="{0D108BD9-81ED-4DB2-BD59-A6C34878D82A}">
                    <a16:rowId xmlns:a16="http://schemas.microsoft.com/office/drawing/2014/main" val="2008072930"/>
                  </a:ext>
                </a:extLst>
              </a:tr>
              <a:tr h="370840">
                <a:tc>
                  <a:txBody>
                    <a:bodyPr/>
                    <a:lstStyle/>
                    <a:p>
                      <a:r>
                        <a:rPr lang="en-US" sz="1600" b="0" dirty="0" err="1">
                          <a:solidFill>
                            <a:schemeClr val="tx1">
                              <a:lumMod val="75000"/>
                              <a:lumOff val="25000"/>
                            </a:schemeClr>
                          </a:solidFill>
                        </a:rPr>
                        <a:t>volume_sold_liters</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Total volume of liquor ordered in liters. (i.e. (Bottle Volume (ml) x Bottles Sold)/1,000)</a:t>
                      </a:r>
                    </a:p>
                  </a:txBody>
                  <a:tcPr/>
                </a:tc>
                <a:extLst>
                  <a:ext uri="{0D108BD9-81ED-4DB2-BD59-A6C34878D82A}">
                    <a16:rowId xmlns:a16="http://schemas.microsoft.com/office/drawing/2014/main" val="3475099715"/>
                  </a:ext>
                </a:extLst>
              </a:tr>
              <a:tr h="370840">
                <a:tc>
                  <a:txBody>
                    <a:bodyPr/>
                    <a:lstStyle/>
                    <a:p>
                      <a:r>
                        <a:rPr lang="en-US" sz="1600" b="0" dirty="0" err="1">
                          <a:solidFill>
                            <a:schemeClr val="tx1">
                              <a:lumMod val="75000"/>
                              <a:lumOff val="25000"/>
                            </a:schemeClr>
                          </a:solidFill>
                        </a:rPr>
                        <a:t>volume_sold_gallons</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Total volume of liquor ordered in gallons. (i.e. (Bottle Volume (ml) x Bottles Sold)/3785.411784)</a:t>
                      </a:r>
                    </a:p>
                  </a:txBody>
                  <a:tcPr/>
                </a:tc>
                <a:extLst>
                  <a:ext uri="{0D108BD9-81ED-4DB2-BD59-A6C34878D82A}">
                    <a16:rowId xmlns:a16="http://schemas.microsoft.com/office/drawing/2014/main" val="585557088"/>
                  </a:ext>
                </a:extLst>
              </a:tr>
            </a:tbl>
          </a:graphicData>
        </a:graphic>
      </p:graphicFrame>
      <p:pic>
        <p:nvPicPr>
          <p:cNvPr id="6" name="Picture 5">
            <a:hlinkClick r:id="rId2" action="ppaction://hlinksldjump"/>
            <a:extLst>
              <a:ext uri="{FF2B5EF4-FFF2-40B4-BE49-F238E27FC236}">
                <a16:creationId xmlns:a16="http://schemas.microsoft.com/office/drawing/2014/main" id="{031162D8-E0A8-4B73-B831-CB4F54F43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854128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1DA65-970B-4118-A70A-54F00860629A}"/>
              </a:ext>
            </a:extLst>
          </p:cNvPr>
          <p:cNvSpPr>
            <a:spLocks noGrp="1"/>
          </p:cNvSpPr>
          <p:nvPr>
            <p:ph type="title"/>
          </p:nvPr>
        </p:nvSpPr>
        <p:spPr/>
        <p:txBody>
          <a:bodyPr/>
          <a:lstStyle/>
          <a:p>
            <a:pPr algn="ctr"/>
            <a:r>
              <a:rPr lang="en-US" dirty="0"/>
              <a:t>Feature Engineering</a:t>
            </a:r>
            <a:endParaRPr lang="en-ID" dirty="0"/>
          </a:p>
        </p:txBody>
      </p:sp>
      <p:pic>
        <p:nvPicPr>
          <p:cNvPr id="7" name="Picture 6">
            <a:hlinkClick r:id="rId2" action="ppaction://hlinksldjump"/>
            <a:extLst>
              <a:ext uri="{FF2B5EF4-FFF2-40B4-BE49-F238E27FC236}">
                <a16:creationId xmlns:a16="http://schemas.microsoft.com/office/drawing/2014/main" id="{DF9DC8F4-5F1B-432F-A8C8-4B3A269D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2" name="Picture Placeholder 11">
            <a:extLst>
              <a:ext uri="{FF2B5EF4-FFF2-40B4-BE49-F238E27FC236}">
                <a16:creationId xmlns:a16="http://schemas.microsoft.com/office/drawing/2014/main" id="{75C75B16-F2D8-464B-B2A7-4F7E3A24D0D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6620" b="16620"/>
          <a:stretch>
            <a:fillRect/>
          </a:stretch>
        </p:blipFill>
        <p:spPr/>
      </p:pic>
    </p:spTree>
    <p:extLst>
      <p:ext uri="{BB962C8B-B14F-4D97-AF65-F5344CB8AC3E}">
        <p14:creationId xmlns:p14="http://schemas.microsoft.com/office/powerpoint/2010/main" val="3626569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Data Overview</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8" name="Picture 7">
            <a:extLst>
              <a:ext uri="{FF2B5EF4-FFF2-40B4-BE49-F238E27FC236}">
                <a16:creationId xmlns:a16="http://schemas.microsoft.com/office/drawing/2014/main" id="{90500BE2-9D66-4CA6-94AA-249F79297177}"/>
              </a:ext>
            </a:extLst>
          </p:cNvPr>
          <p:cNvPicPr>
            <a:picLocks noChangeAspect="1"/>
          </p:cNvPicPr>
          <p:nvPr/>
        </p:nvPicPr>
        <p:blipFill>
          <a:blip r:embed="rId4"/>
          <a:stretch>
            <a:fillRect/>
          </a:stretch>
        </p:blipFill>
        <p:spPr>
          <a:xfrm>
            <a:off x="954887" y="2034169"/>
            <a:ext cx="6866389" cy="4019482"/>
          </a:xfrm>
          <a:prstGeom prst="rect">
            <a:avLst/>
          </a:prstGeom>
        </p:spPr>
      </p:pic>
      <p:pic>
        <p:nvPicPr>
          <p:cNvPr id="10" name="Picture 9">
            <a:extLst>
              <a:ext uri="{FF2B5EF4-FFF2-40B4-BE49-F238E27FC236}">
                <a16:creationId xmlns:a16="http://schemas.microsoft.com/office/drawing/2014/main" id="{5E0A43B2-FA88-4499-95EF-217A05E63751}"/>
              </a:ext>
            </a:extLst>
          </p:cNvPr>
          <p:cNvPicPr>
            <a:picLocks noChangeAspect="1"/>
          </p:cNvPicPr>
          <p:nvPr/>
        </p:nvPicPr>
        <p:blipFill>
          <a:blip r:embed="rId5"/>
          <a:stretch>
            <a:fillRect/>
          </a:stretch>
        </p:blipFill>
        <p:spPr>
          <a:xfrm>
            <a:off x="8077128" y="2154780"/>
            <a:ext cx="3078552" cy="3800179"/>
          </a:xfrm>
          <a:prstGeom prst="rect">
            <a:avLst/>
          </a:prstGeom>
        </p:spPr>
      </p:pic>
    </p:spTree>
    <p:extLst>
      <p:ext uri="{BB962C8B-B14F-4D97-AF65-F5344CB8AC3E}">
        <p14:creationId xmlns:p14="http://schemas.microsoft.com/office/powerpoint/2010/main" val="273795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Check for Missing Values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4" name="Picture 3">
            <a:extLst>
              <a:ext uri="{FF2B5EF4-FFF2-40B4-BE49-F238E27FC236}">
                <a16:creationId xmlns:a16="http://schemas.microsoft.com/office/drawing/2014/main" id="{EC7042A5-8835-48FF-9C29-4E6C5875CC73}"/>
              </a:ext>
            </a:extLst>
          </p:cNvPr>
          <p:cNvPicPr>
            <a:picLocks noChangeAspect="1"/>
          </p:cNvPicPr>
          <p:nvPr/>
        </p:nvPicPr>
        <p:blipFill>
          <a:blip r:embed="rId4"/>
          <a:stretch>
            <a:fillRect/>
          </a:stretch>
        </p:blipFill>
        <p:spPr>
          <a:xfrm>
            <a:off x="2339404" y="2114026"/>
            <a:ext cx="2242711" cy="3755066"/>
          </a:xfrm>
          <a:prstGeom prst="rect">
            <a:avLst/>
          </a:prstGeom>
        </p:spPr>
      </p:pic>
      <p:sp>
        <p:nvSpPr>
          <p:cNvPr id="9" name="TextBox 8">
            <a:extLst>
              <a:ext uri="{FF2B5EF4-FFF2-40B4-BE49-F238E27FC236}">
                <a16:creationId xmlns:a16="http://schemas.microsoft.com/office/drawing/2014/main" id="{EEBC33FC-2687-4140-B670-9BC27CC93733}"/>
              </a:ext>
            </a:extLst>
          </p:cNvPr>
          <p:cNvSpPr txBox="1"/>
          <p:nvPr/>
        </p:nvSpPr>
        <p:spPr>
          <a:xfrm>
            <a:off x="5033167" y="3246268"/>
            <a:ext cx="6094602" cy="1200329"/>
          </a:xfrm>
          <a:prstGeom prst="rect">
            <a:avLst/>
          </a:prstGeom>
          <a:noFill/>
        </p:spPr>
        <p:txBody>
          <a:bodyPr wrap="square">
            <a:spAutoFit/>
          </a:bodyPr>
          <a:lstStyle/>
          <a:p>
            <a:r>
              <a:rPr lang="en-ID" dirty="0">
                <a:solidFill>
                  <a:schemeClr val="tx1">
                    <a:lumMod val="75000"/>
                    <a:lumOff val="25000"/>
                  </a:schemeClr>
                </a:solidFill>
              </a:rPr>
              <a:t>If there was enough time, we could probably explore these missing values more and try to fill them with values that fit best. But for now, we will drop all the missing values.</a:t>
            </a:r>
          </a:p>
          <a:p>
            <a:r>
              <a:rPr lang="en-ID" dirty="0">
                <a:solidFill>
                  <a:schemeClr val="tx1">
                    <a:lumMod val="75000"/>
                    <a:lumOff val="25000"/>
                  </a:schemeClr>
                </a:solidFill>
              </a:rPr>
              <a:t>Now we have 2061 instances without the missing values.</a:t>
            </a:r>
          </a:p>
        </p:txBody>
      </p:sp>
      <p:sp>
        <p:nvSpPr>
          <p:cNvPr id="11" name="TextBox 10">
            <a:extLst>
              <a:ext uri="{FF2B5EF4-FFF2-40B4-BE49-F238E27FC236}">
                <a16:creationId xmlns:a16="http://schemas.microsoft.com/office/drawing/2014/main" id="{5C37F70E-A2D4-427A-B37C-94BA2F57D05D}"/>
              </a:ext>
            </a:extLst>
          </p:cNvPr>
          <p:cNvSpPr txBox="1"/>
          <p:nvPr/>
        </p:nvSpPr>
        <p:spPr>
          <a:xfrm>
            <a:off x="6646323" y="4537334"/>
            <a:ext cx="2388621" cy="276999"/>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df.dropna</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inplace</a:t>
            </a:r>
            <a:r>
              <a:rPr lang="en-ID" sz="1200" dirty="0">
                <a:latin typeface="Courier New" panose="02070309020205020404" pitchFamily="49" charset="0"/>
                <a:cs typeface="Courier New" panose="02070309020205020404" pitchFamily="49" charset="0"/>
              </a:rPr>
              <a:t>=True)</a:t>
            </a:r>
          </a:p>
        </p:txBody>
      </p:sp>
    </p:spTree>
    <p:extLst>
      <p:ext uri="{BB962C8B-B14F-4D97-AF65-F5344CB8AC3E}">
        <p14:creationId xmlns:p14="http://schemas.microsoft.com/office/powerpoint/2010/main" val="324328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Datetime Object</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9" name="TextBox 8">
            <a:extLst>
              <a:ext uri="{FF2B5EF4-FFF2-40B4-BE49-F238E27FC236}">
                <a16:creationId xmlns:a16="http://schemas.microsoft.com/office/drawing/2014/main" id="{EEBC33FC-2687-4140-B670-9BC27CC93733}"/>
              </a:ext>
            </a:extLst>
          </p:cNvPr>
          <p:cNvSpPr txBox="1"/>
          <p:nvPr/>
        </p:nvSpPr>
        <p:spPr>
          <a:xfrm>
            <a:off x="1097279" y="2105366"/>
            <a:ext cx="10058399" cy="646331"/>
          </a:xfrm>
          <a:prstGeom prst="rect">
            <a:avLst/>
          </a:prstGeom>
          <a:noFill/>
        </p:spPr>
        <p:txBody>
          <a:bodyPr wrap="square">
            <a:spAutoFit/>
          </a:bodyPr>
          <a:lstStyle/>
          <a:p>
            <a:r>
              <a:rPr lang="en-ID" dirty="0">
                <a:solidFill>
                  <a:schemeClr val="tx1">
                    <a:lumMod val="75000"/>
                    <a:lumOff val="25000"/>
                  </a:schemeClr>
                </a:solidFill>
              </a:rPr>
              <a:t>The date in our data is still in string. In order to extract datetime attributes like year, month, day, and day of the week, we will need to convert the data type into datetime object.</a:t>
            </a:r>
          </a:p>
        </p:txBody>
      </p:sp>
      <p:sp>
        <p:nvSpPr>
          <p:cNvPr id="7" name="TextBox 6">
            <a:extLst>
              <a:ext uri="{FF2B5EF4-FFF2-40B4-BE49-F238E27FC236}">
                <a16:creationId xmlns:a16="http://schemas.microsoft.com/office/drawing/2014/main" id="{B800C204-709E-4F45-BBD5-A51D72F0E1AE}"/>
              </a:ext>
            </a:extLst>
          </p:cNvPr>
          <p:cNvSpPr txBox="1"/>
          <p:nvPr/>
        </p:nvSpPr>
        <p:spPr>
          <a:xfrm>
            <a:off x="4195054" y="2935037"/>
            <a:ext cx="3801892" cy="276999"/>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df['date'] = </a:t>
            </a:r>
            <a:r>
              <a:rPr lang="en-ID" sz="1200" dirty="0" err="1">
                <a:latin typeface="Courier New" panose="02070309020205020404" pitchFamily="49" charset="0"/>
                <a:cs typeface="Courier New" panose="02070309020205020404" pitchFamily="49" charset="0"/>
              </a:rPr>
              <a:t>pd.to_datetime</a:t>
            </a:r>
            <a:r>
              <a:rPr lang="en-ID" sz="1200" dirty="0">
                <a:latin typeface="Courier New" panose="02070309020205020404" pitchFamily="49" charset="0"/>
                <a:cs typeface="Courier New" panose="02070309020205020404" pitchFamily="49" charset="0"/>
              </a:rPr>
              <a:t>(df['date'])</a:t>
            </a:r>
          </a:p>
        </p:txBody>
      </p:sp>
      <p:sp>
        <p:nvSpPr>
          <p:cNvPr id="11" name="TextBox 10">
            <a:extLst>
              <a:ext uri="{FF2B5EF4-FFF2-40B4-BE49-F238E27FC236}">
                <a16:creationId xmlns:a16="http://schemas.microsoft.com/office/drawing/2014/main" id="{CCFA8512-0D20-4F26-A20A-3D054EBF7078}"/>
              </a:ext>
            </a:extLst>
          </p:cNvPr>
          <p:cNvSpPr txBox="1"/>
          <p:nvPr/>
        </p:nvSpPr>
        <p:spPr>
          <a:xfrm>
            <a:off x="3348462" y="3331865"/>
            <a:ext cx="5723811" cy="830997"/>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df['year'] = df['date'].apply(lambda x: </a:t>
            </a:r>
            <a:r>
              <a:rPr lang="en-ID" sz="1200" dirty="0" err="1">
                <a:latin typeface="Courier New" panose="02070309020205020404" pitchFamily="49" charset="0"/>
                <a:cs typeface="Courier New" panose="02070309020205020404" pitchFamily="49" charset="0"/>
              </a:rPr>
              <a:t>x.year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df['month'] = df['date'].apply(lambda x: </a:t>
            </a:r>
            <a:r>
              <a:rPr lang="en-ID" sz="1200" dirty="0" err="1">
                <a:latin typeface="Courier New" panose="02070309020205020404" pitchFamily="49" charset="0"/>
                <a:cs typeface="Courier New" panose="02070309020205020404" pitchFamily="49" charset="0"/>
              </a:rPr>
              <a:t>x.month</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df['day'] = df['date'].apply(lambda x: </a:t>
            </a:r>
            <a:r>
              <a:rPr lang="en-ID" sz="1200" dirty="0" err="1">
                <a:latin typeface="Courier New" panose="02070309020205020404" pitchFamily="49" charset="0"/>
                <a:cs typeface="Courier New" panose="02070309020205020404" pitchFamily="49" charset="0"/>
              </a:rPr>
              <a:t>x.day</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day_of_week</a:t>
            </a:r>
            <a:r>
              <a:rPr lang="en-ID" sz="1200" dirty="0">
                <a:latin typeface="Courier New" panose="02070309020205020404" pitchFamily="49" charset="0"/>
                <a:cs typeface="Courier New" panose="02070309020205020404" pitchFamily="49" charset="0"/>
              </a:rPr>
              <a:t>'] = df['date'].apply(lambda x: </a:t>
            </a:r>
            <a:r>
              <a:rPr lang="en-ID" sz="1200" dirty="0" err="1">
                <a:latin typeface="Courier New" panose="02070309020205020404" pitchFamily="49" charset="0"/>
                <a:cs typeface="Courier New" panose="02070309020205020404" pitchFamily="49" charset="0"/>
              </a:rPr>
              <a:t>x.dayofweek</a:t>
            </a:r>
            <a:r>
              <a:rPr lang="en-ID" sz="1200" dirty="0">
                <a:latin typeface="Courier New" panose="02070309020205020404" pitchFamily="49" charset="0"/>
                <a:cs typeface="Courier New" panose="02070309020205020404" pitchFamily="49" charset="0"/>
              </a:rPr>
              <a:t>)</a:t>
            </a:r>
          </a:p>
        </p:txBody>
      </p:sp>
      <p:pic>
        <p:nvPicPr>
          <p:cNvPr id="13" name="Picture 12">
            <a:extLst>
              <a:ext uri="{FF2B5EF4-FFF2-40B4-BE49-F238E27FC236}">
                <a16:creationId xmlns:a16="http://schemas.microsoft.com/office/drawing/2014/main" id="{4AFD4509-D353-430B-86DC-B252D59FDDE1}"/>
              </a:ext>
            </a:extLst>
          </p:cNvPr>
          <p:cNvPicPr>
            <a:picLocks noChangeAspect="1"/>
          </p:cNvPicPr>
          <p:nvPr/>
        </p:nvPicPr>
        <p:blipFill>
          <a:blip r:embed="rId4"/>
          <a:stretch>
            <a:fillRect/>
          </a:stretch>
        </p:blipFill>
        <p:spPr>
          <a:xfrm>
            <a:off x="4473781" y="4379053"/>
            <a:ext cx="3244438" cy="1588943"/>
          </a:xfrm>
          <a:prstGeom prst="rect">
            <a:avLst/>
          </a:prstGeom>
        </p:spPr>
      </p:pic>
      <p:sp>
        <p:nvSpPr>
          <p:cNvPr id="15" name="TextBox 14">
            <a:extLst>
              <a:ext uri="{FF2B5EF4-FFF2-40B4-BE49-F238E27FC236}">
                <a16:creationId xmlns:a16="http://schemas.microsoft.com/office/drawing/2014/main" id="{34150324-9EAB-400A-8C1A-6CB20E09E415}"/>
              </a:ext>
            </a:extLst>
          </p:cNvPr>
          <p:cNvSpPr txBox="1"/>
          <p:nvPr/>
        </p:nvSpPr>
        <p:spPr>
          <a:xfrm>
            <a:off x="7820778" y="4852087"/>
            <a:ext cx="979274" cy="461665"/>
          </a:xfrm>
          <a:prstGeom prst="rect">
            <a:avLst/>
          </a:prstGeom>
          <a:noFill/>
        </p:spPr>
        <p:txBody>
          <a:bodyPr wrap="square">
            <a:spAutoFit/>
          </a:bodyPr>
          <a:lstStyle/>
          <a:p>
            <a:r>
              <a:rPr lang="en-ID" sz="1200" b="0" i="0" dirty="0">
                <a:solidFill>
                  <a:schemeClr val="tx1">
                    <a:lumMod val="75000"/>
                    <a:lumOff val="25000"/>
                  </a:schemeClr>
                </a:solidFill>
                <a:effectLst/>
              </a:rPr>
              <a:t>Monday=0</a:t>
            </a:r>
            <a:br>
              <a:rPr lang="en-ID" sz="1200" dirty="0">
                <a:solidFill>
                  <a:schemeClr val="tx1">
                    <a:lumMod val="75000"/>
                    <a:lumOff val="25000"/>
                  </a:schemeClr>
                </a:solidFill>
              </a:rPr>
            </a:br>
            <a:r>
              <a:rPr lang="en-ID" sz="1200" b="0" i="0" dirty="0">
                <a:solidFill>
                  <a:schemeClr val="tx1">
                    <a:lumMod val="75000"/>
                    <a:lumOff val="25000"/>
                  </a:schemeClr>
                </a:solidFill>
                <a:effectLst/>
              </a:rPr>
              <a:t>Sunday=6</a:t>
            </a:r>
            <a:endParaRPr lang="en-ID" sz="1200" dirty="0">
              <a:solidFill>
                <a:schemeClr val="tx1">
                  <a:lumMod val="75000"/>
                  <a:lumOff val="25000"/>
                </a:schemeClr>
              </a:solidFill>
            </a:endParaRPr>
          </a:p>
        </p:txBody>
      </p:sp>
    </p:spTree>
    <p:extLst>
      <p:ext uri="{BB962C8B-B14F-4D97-AF65-F5344CB8AC3E}">
        <p14:creationId xmlns:p14="http://schemas.microsoft.com/office/powerpoint/2010/main" val="265119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store_name (1)</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9" name="TextBox 8">
            <a:extLst>
              <a:ext uri="{FF2B5EF4-FFF2-40B4-BE49-F238E27FC236}">
                <a16:creationId xmlns:a16="http://schemas.microsoft.com/office/drawing/2014/main" id="{EEBC33FC-2687-4140-B670-9BC27CC93733}"/>
              </a:ext>
            </a:extLst>
          </p:cNvPr>
          <p:cNvSpPr txBox="1"/>
          <p:nvPr/>
        </p:nvSpPr>
        <p:spPr>
          <a:xfrm>
            <a:off x="1097279" y="2105366"/>
            <a:ext cx="10058399" cy="1200329"/>
          </a:xfrm>
          <a:prstGeom prst="rect">
            <a:avLst/>
          </a:prstGeom>
          <a:noFill/>
        </p:spPr>
        <p:txBody>
          <a:bodyPr wrap="square">
            <a:spAutoFit/>
          </a:bodyPr>
          <a:lstStyle/>
          <a:p>
            <a:r>
              <a:rPr lang="en-US" dirty="0">
                <a:solidFill>
                  <a:schemeClr val="tx1">
                    <a:lumMod val="75000"/>
                    <a:lumOff val="25000"/>
                  </a:schemeClr>
                </a:solidFill>
              </a:rPr>
              <a:t>T</a:t>
            </a:r>
            <a:r>
              <a:rPr lang="en-ID" dirty="0">
                <a:solidFill>
                  <a:schemeClr val="tx1">
                    <a:lumMod val="75000"/>
                    <a:lumOff val="25000"/>
                  </a:schemeClr>
                </a:solidFill>
              </a:rPr>
              <a:t>his attribute originally has 581 unique values. When looking through the instances, I noticed that a same store name has one or two branches in a different city or county. The instances differ this by adding a branch number and the city where it is located. As a result, our machine will treat these instances differently.</a:t>
            </a:r>
          </a:p>
        </p:txBody>
      </p:sp>
      <p:pic>
        <p:nvPicPr>
          <p:cNvPr id="4" name="Picture 3">
            <a:extLst>
              <a:ext uri="{FF2B5EF4-FFF2-40B4-BE49-F238E27FC236}">
                <a16:creationId xmlns:a16="http://schemas.microsoft.com/office/drawing/2014/main" id="{1ABD0D8F-1EBA-4455-AEED-33380DD375EC}"/>
              </a:ext>
            </a:extLst>
          </p:cNvPr>
          <p:cNvPicPr>
            <a:picLocks noChangeAspect="1"/>
          </p:cNvPicPr>
          <p:nvPr/>
        </p:nvPicPr>
        <p:blipFill>
          <a:blip r:embed="rId4"/>
          <a:stretch>
            <a:fillRect/>
          </a:stretch>
        </p:blipFill>
        <p:spPr>
          <a:xfrm>
            <a:off x="4864864" y="3196205"/>
            <a:ext cx="2462271" cy="2909331"/>
          </a:xfrm>
          <a:prstGeom prst="rect">
            <a:avLst/>
          </a:prstGeom>
        </p:spPr>
      </p:pic>
    </p:spTree>
    <p:extLst>
      <p:ext uri="{BB962C8B-B14F-4D97-AF65-F5344CB8AC3E}">
        <p14:creationId xmlns:p14="http://schemas.microsoft.com/office/powerpoint/2010/main" val="361956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store_name (2)</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2C3D0518-A24D-4EFB-89EF-6967D38E8CD0}"/>
              </a:ext>
            </a:extLst>
          </p:cNvPr>
          <p:cNvSpPr txBox="1"/>
          <p:nvPr/>
        </p:nvSpPr>
        <p:spPr>
          <a:xfrm>
            <a:off x="3118535" y="2810420"/>
            <a:ext cx="5954929" cy="830997"/>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str.lower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str.split</a:t>
            </a:r>
            <a:r>
              <a:rPr lang="en-ID" sz="1200" dirty="0">
                <a:latin typeface="Courier New" panose="02070309020205020404" pitchFamily="49" charset="0"/>
                <a:cs typeface="Courier New" panose="02070309020205020404" pitchFamily="49" charset="0"/>
              </a:rPr>
              <a:t>(' / ').str[0]</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str.split</a:t>
            </a:r>
            <a:r>
              <a:rPr lang="en-ID" sz="1200" dirty="0">
                <a:latin typeface="Courier New" panose="02070309020205020404" pitchFamily="49" charset="0"/>
                <a:cs typeface="Courier New" panose="02070309020205020404" pitchFamily="49" charset="0"/>
              </a:rPr>
              <a:t>('/').str[0]</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str.split</a:t>
            </a:r>
            <a:r>
              <a:rPr lang="en-ID" sz="1200" dirty="0">
                <a:latin typeface="Courier New" panose="02070309020205020404" pitchFamily="49" charset="0"/>
                <a:cs typeface="Courier New" panose="02070309020205020404" pitchFamily="49" charset="0"/>
              </a:rPr>
              <a:t>(' #').str[0]</a:t>
            </a:r>
          </a:p>
        </p:txBody>
      </p:sp>
      <p:sp>
        <p:nvSpPr>
          <p:cNvPr id="8" name="TextBox 7">
            <a:extLst>
              <a:ext uri="{FF2B5EF4-FFF2-40B4-BE49-F238E27FC236}">
                <a16:creationId xmlns:a16="http://schemas.microsoft.com/office/drawing/2014/main" id="{76EC0823-83E7-4DBE-A6F6-6A804FD87752}"/>
              </a:ext>
            </a:extLst>
          </p:cNvPr>
          <p:cNvSpPr txBox="1"/>
          <p:nvPr/>
        </p:nvSpPr>
        <p:spPr>
          <a:xfrm>
            <a:off x="1097279" y="2105366"/>
            <a:ext cx="10058399" cy="646331"/>
          </a:xfrm>
          <a:prstGeom prst="rect">
            <a:avLst/>
          </a:prstGeom>
          <a:noFill/>
        </p:spPr>
        <p:txBody>
          <a:bodyPr wrap="square">
            <a:spAutoFit/>
          </a:bodyPr>
          <a:lstStyle/>
          <a:p>
            <a:r>
              <a:rPr lang="en-US" dirty="0">
                <a:solidFill>
                  <a:schemeClr val="tx1">
                    <a:lumMod val="75000"/>
                    <a:lumOff val="25000"/>
                  </a:schemeClr>
                </a:solidFill>
              </a:rPr>
              <a:t>First, we are going to lowercase all the strings. Then, we split the strings between the store name and the city or the branch number. We will grab only the store name.</a:t>
            </a:r>
            <a:endParaRPr lang="en-ID" dirty="0">
              <a:solidFill>
                <a:schemeClr val="tx1">
                  <a:lumMod val="75000"/>
                  <a:lumOff val="25000"/>
                </a:schemeClr>
              </a:solidFill>
            </a:endParaRPr>
          </a:p>
        </p:txBody>
      </p:sp>
      <p:sp>
        <p:nvSpPr>
          <p:cNvPr id="10" name="TextBox 9">
            <a:extLst>
              <a:ext uri="{FF2B5EF4-FFF2-40B4-BE49-F238E27FC236}">
                <a16:creationId xmlns:a16="http://schemas.microsoft.com/office/drawing/2014/main" id="{C91047DB-DEC9-4F26-A040-41346C6390CB}"/>
              </a:ext>
            </a:extLst>
          </p:cNvPr>
          <p:cNvSpPr txBox="1"/>
          <p:nvPr/>
        </p:nvSpPr>
        <p:spPr>
          <a:xfrm>
            <a:off x="1241290" y="3700140"/>
            <a:ext cx="10058399" cy="369332"/>
          </a:xfrm>
          <a:prstGeom prst="rect">
            <a:avLst/>
          </a:prstGeom>
          <a:noFill/>
        </p:spPr>
        <p:txBody>
          <a:bodyPr wrap="square">
            <a:spAutoFit/>
          </a:bodyPr>
          <a:lstStyle/>
          <a:p>
            <a:r>
              <a:rPr lang="en-US" dirty="0">
                <a:solidFill>
                  <a:schemeClr val="tx1">
                    <a:lumMod val="75000"/>
                    <a:lumOff val="25000"/>
                  </a:schemeClr>
                </a:solidFill>
              </a:rPr>
              <a:t>Next, we group all the difference branch names into one main store name. </a:t>
            </a:r>
            <a:endParaRPr lang="en-ID" dirty="0">
              <a:solidFill>
                <a:schemeClr val="tx1">
                  <a:lumMod val="75000"/>
                  <a:lumOff val="25000"/>
                </a:schemeClr>
              </a:solidFill>
            </a:endParaRPr>
          </a:p>
        </p:txBody>
      </p:sp>
      <p:sp>
        <p:nvSpPr>
          <p:cNvPr id="11" name="TextBox 10">
            <a:extLst>
              <a:ext uri="{FF2B5EF4-FFF2-40B4-BE49-F238E27FC236}">
                <a16:creationId xmlns:a16="http://schemas.microsoft.com/office/drawing/2014/main" id="{D9E8D627-86F0-4686-A258-920651D82533}"/>
              </a:ext>
            </a:extLst>
          </p:cNvPr>
          <p:cNvSpPr txBox="1"/>
          <p:nvPr/>
        </p:nvSpPr>
        <p:spPr>
          <a:xfrm>
            <a:off x="1714213" y="4195469"/>
            <a:ext cx="9441465" cy="1200329"/>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df.store_name.str.contains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hy-vee</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hy-vee</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df.store_name.str.contains</a:t>
            </a:r>
            <a:r>
              <a:rPr lang="en-ID" sz="1200" dirty="0">
                <a:latin typeface="Courier New" panose="02070309020205020404" pitchFamily="49" charset="0"/>
                <a:cs typeface="Courier New" panose="02070309020205020404" pitchFamily="49" charset="0"/>
              </a:rPr>
              <a:t>('central city')] = 'central city'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df.store_name.str.contains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sam's</a:t>
            </a:r>
            <a:r>
              <a:rPr lang="en-ID" sz="1200" dirty="0">
                <a:latin typeface="Courier New" panose="02070309020205020404" pitchFamily="49" charset="0"/>
                <a:cs typeface="Courier New" panose="02070309020205020404" pitchFamily="49" charset="0"/>
              </a:rPr>
              <a:t> club")] = "</a:t>
            </a:r>
            <a:r>
              <a:rPr lang="en-ID" sz="1200" dirty="0" err="1">
                <a:latin typeface="Courier New" panose="02070309020205020404" pitchFamily="49" charset="0"/>
                <a:cs typeface="Courier New" panose="02070309020205020404" pitchFamily="49" charset="0"/>
              </a:rPr>
              <a:t>sam's</a:t>
            </a:r>
            <a:r>
              <a:rPr lang="en-ID" sz="1200" dirty="0">
                <a:latin typeface="Courier New" panose="02070309020205020404" pitchFamily="49" charset="0"/>
                <a:cs typeface="Courier New" panose="02070309020205020404" pitchFamily="49" charset="0"/>
              </a:rPr>
              <a:t> club"</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df.store_name.str.contains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wal-mart</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wal-mart</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df.store_name.str.contains</a:t>
            </a:r>
            <a:r>
              <a:rPr lang="en-ID" sz="1200" dirty="0">
                <a:latin typeface="Courier New" panose="02070309020205020404" pitchFamily="49" charset="0"/>
                <a:cs typeface="Courier New" panose="02070309020205020404" pitchFamily="49" charset="0"/>
              </a:rPr>
              <a:t>('target')] = 'target'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store_name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df.store_name.str.contains</a:t>
            </a:r>
            <a:r>
              <a:rPr lang="en-ID" sz="1200" dirty="0">
                <a:latin typeface="Courier New" panose="02070309020205020404" pitchFamily="49" charset="0"/>
                <a:cs typeface="Courier New" panose="02070309020205020404" pitchFamily="49" charset="0"/>
              </a:rPr>
              <a:t>('world liquor')] = 'world liquor &amp; tobacco + vape'</a:t>
            </a:r>
          </a:p>
        </p:txBody>
      </p:sp>
    </p:spTree>
    <p:extLst>
      <p:ext uri="{BB962C8B-B14F-4D97-AF65-F5344CB8AC3E}">
        <p14:creationId xmlns:p14="http://schemas.microsoft.com/office/powerpoint/2010/main" val="81159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store_name (3)</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76EC0823-83E7-4DBE-A6F6-6A804FD87752}"/>
              </a:ext>
            </a:extLst>
          </p:cNvPr>
          <p:cNvSpPr txBox="1"/>
          <p:nvPr/>
        </p:nvSpPr>
        <p:spPr>
          <a:xfrm>
            <a:off x="1097279" y="2105366"/>
            <a:ext cx="10058399" cy="369332"/>
          </a:xfrm>
          <a:prstGeom prst="rect">
            <a:avLst/>
          </a:prstGeom>
          <a:noFill/>
        </p:spPr>
        <p:txBody>
          <a:bodyPr wrap="square">
            <a:spAutoFit/>
          </a:bodyPr>
          <a:lstStyle/>
          <a:p>
            <a:r>
              <a:rPr lang="en-US" dirty="0">
                <a:solidFill>
                  <a:schemeClr val="tx1">
                    <a:lumMod val="75000"/>
                    <a:lumOff val="25000"/>
                  </a:schemeClr>
                </a:solidFill>
              </a:rPr>
              <a:t>From this process we managed to reduce the number of unique values to 300.</a:t>
            </a:r>
            <a:endParaRPr lang="en-ID" dirty="0">
              <a:solidFill>
                <a:schemeClr val="tx1">
                  <a:lumMod val="75000"/>
                  <a:lumOff val="25000"/>
                </a:schemeClr>
              </a:solidFill>
            </a:endParaRPr>
          </a:p>
        </p:txBody>
      </p:sp>
      <p:pic>
        <p:nvPicPr>
          <p:cNvPr id="9" name="Picture 8">
            <a:extLst>
              <a:ext uri="{FF2B5EF4-FFF2-40B4-BE49-F238E27FC236}">
                <a16:creationId xmlns:a16="http://schemas.microsoft.com/office/drawing/2014/main" id="{BB5E2FFB-AE52-4FFB-B6D4-B1D6A56E050C}"/>
              </a:ext>
            </a:extLst>
          </p:cNvPr>
          <p:cNvPicPr>
            <a:picLocks noChangeAspect="1"/>
          </p:cNvPicPr>
          <p:nvPr/>
        </p:nvPicPr>
        <p:blipFill rotWithShape="1">
          <a:blip r:embed="rId4"/>
          <a:srcRect r="17485"/>
          <a:stretch/>
        </p:blipFill>
        <p:spPr>
          <a:xfrm>
            <a:off x="4857687" y="2605155"/>
            <a:ext cx="2476626" cy="3556295"/>
          </a:xfrm>
          <a:prstGeom prst="rect">
            <a:avLst/>
          </a:prstGeom>
        </p:spPr>
      </p:pic>
    </p:spTree>
    <p:extLst>
      <p:ext uri="{BB962C8B-B14F-4D97-AF65-F5344CB8AC3E}">
        <p14:creationId xmlns:p14="http://schemas.microsoft.com/office/powerpoint/2010/main" val="58656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a:t>
            </a:r>
            <a:r>
              <a:rPr lang="en-US" sz="4400" dirty="0" err="1"/>
              <a:t>vendor_name</a:t>
            </a:r>
            <a:r>
              <a:rPr lang="en-US" sz="4400" dirty="0"/>
              <a:t> (1)</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76EC0823-83E7-4DBE-A6F6-6A804FD87752}"/>
              </a:ext>
            </a:extLst>
          </p:cNvPr>
          <p:cNvSpPr txBox="1"/>
          <p:nvPr/>
        </p:nvSpPr>
        <p:spPr>
          <a:xfrm>
            <a:off x="1097279" y="2105366"/>
            <a:ext cx="10058399" cy="923330"/>
          </a:xfrm>
          <a:prstGeom prst="rect">
            <a:avLst/>
          </a:prstGeom>
          <a:noFill/>
        </p:spPr>
        <p:txBody>
          <a:bodyPr wrap="square">
            <a:spAutoFit/>
          </a:bodyPr>
          <a:lstStyle/>
          <a:p>
            <a:r>
              <a:rPr lang="en-US" dirty="0">
                <a:solidFill>
                  <a:schemeClr val="tx1">
                    <a:lumMod val="75000"/>
                    <a:lumOff val="25000"/>
                  </a:schemeClr>
                </a:solidFill>
              </a:rPr>
              <a:t>For this case, this attribute has many duplicates in naming the instances. For example, one uses ‘and’ and the other with a same name uses ‘&amp;’. Or one ends with ‘</a:t>
            </a:r>
            <a:r>
              <a:rPr lang="en-US" dirty="0" err="1">
                <a:solidFill>
                  <a:schemeClr val="tx1">
                    <a:lumMod val="75000"/>
                    <a:lumOff val="25000"/>
                  </a:schemeClr>
                </a:solidFill>
              </a:rPr>
              <a:t>inc</a:t>
            </a:r>
            <a:r>
              <a:rPr lang="en-US" dirty="0">
                <a:solidFill>
                  <a:schemeClr val="tx1">
                    <a:lumMod val="75000"/>
                    <a:lumOff val="25000"/>
                  </a:schemeClr>
                </a:solidFill>
              </a:rPr>
              <a:t>’ and the other with ‘inc.’ with a dot. As a result, the machine will treat these as different instances.</a:t>
            </a:r>
            <a:endParaRPr lang="en-ID" dirty="0">
              <a:solidFill>
                <a:schemeClr val="tx1">
                  <a:lumMod val="75000"/>
                  <a:lumOff val="25000"/>
                </a:schemeClr>
              </a:solidFill>
            </a:endParaRPr>
          </a:p>
        </p:txBody>
      </p:sp>
      <p:pic>
        <p:nvPicPr>
          <p:cNvPr id="4" name="Picture 3">
            <a:extLst>
              <a:ext uri="{FF2B5EF4-FFF2-40B4-BE49-F238E27FC236}">
                <a16:creationId xmlns:a16="http://schemas.microsoft.com/office/drawing/2014/main" id="{44E36881-20F7-4E9A-A9A4-2D7A2355606A}"/>
              </a:ext>
            </a:extLst>
          </p:cNvPr>
          <p:cNvPicPr>
            <a:picLocks noChangeAspect="1"/>
          </p:cNvPicPr>
          <p:nvPr/>
        </p:nvPicPr>
        <p:blipFill>
          <a:blip r:embed="rId4"/>
          <a:stretch>
            <a:fillRect/>
          </a:stretch>
        </p:blipFill>
        <p:spPr>
          <a:xfrm>
            <a:off x="4799371" y="3331426"/>
            <a:ext cx="3071221" cy="2456977"/>
          </a:xfrm>
          <a:prstGeom prst="rect">
            <a:avLst/>
          </a:prstGeom>
        </p:spPr>
      </p:pic>
    </p:spTree>
    <p:extLst>
      <p:ext uri="{BB962C8B-B14F-4D97-AF65-F5344CB8AC3E}">
        <p14:creationId xmlns:p14="http://schemas.microsoft.com/office/powerpoint/2010/main" val="62678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C6FA-B4F7-4E46-80DE-15E899DD9065}"/>
              </a:ext>
            </a:extLst>
          </p:cNvPr>
          <p:cNvSpPr>
            <a:spLocks noGrp="1"/>
          </p:cNvSpPr>
          <p:nvPr>
            <p:ph type="title"/>
          </p:nvPr>
        </p:nvSpPr>
        <p:spPr>
          <a:xfrm>
            <a:off x="601521" y="1766552"/>
            <a:ext cx="3517567" cy="2093975"/>
          </a:xfrm>
        </p:spPr>
        <p:txBody>
          <a:bodyPr/>
          <a:lstStyle/>
          <a:p>
            <a:pPr algn="ctr"/>
            <a:r>
              <a:rPr lang="en-US" dirty="0"/>
              <a:t>Index</a:t>
            </a:r>
            <a:endParaRPr lang="en-ID" dirty="0"/>
          </a:p>
        </p:txBody>
      </p:sp>
      <p:sp>
        <p:nvSpPr>
          <p:cNvPr id="3" name="Content Placeholder 2">
            <a:extLst>
              <a:ext uri="{FF2B5EF4-FFF2-40B4-BE49-F238E27FC236}">
                <a16:creationId xmlns:a16="http://schemas.microsoft.com/office/drawing/2014/main" id="{C1573D1F-03D8-4AFA-BE96-FAF24666306F}"/>
              </a:ext>
            </a:extLst>
          </p:cNvPr>
          <p:cNvSpPr>
            <a:spLocks noGrp="1"/>
          </p:cNvSpPr>
          <p:nvPr>
            <p:ph idx="1"/>
          </p:nvPr>
        </p:nvSpPr>
        <p:spPr>
          <a:xfrm>
            <a:off x="5472011" y="1947876"/>
            <a:ext cx="5928344" cy="2962247"/>
          </a:xfrm>
        </p:spPr>
        <p:txBody>
          <a:bodyPr/>
          <a:lstStyle/>
          <a:p>
            <a:r>
              <a:rPr lang="en-US" dirty="0">
                <a:hlinkClick r:id="rId2" action="ppaction://hlinksldjump"/>
              </a:rPr>
              <a:t>Introduction</a:t>
            </a:r>
            <a:endParaRPr lang="en-US" dirty="0"/>
          </a:p>
          <a:p>
            <a:r>
              <a:rPr lang="en-US" dirty="0">
                <a:hlinkClick r:id="rId3" action="ppaction://hlinksldjump"/>
              </a:rPr>
              <a:t>Feature Engineering</a:t>
            </a:r>
            <a:endParaRPr lang="en-US" dirty="0"/>
          </a:p>
          <a:p>
            <a:r>
              <a:rPr lang="en-US" dirty="0">
                <a:hlinkClick r:id="rId4" action="ppaction://hlinksldjump"/>
              </a:rPr>
              <a:t>Data Visualization</a:t>
            </a:r>
            <a:endParaRPr lang="en-US" dirty="0"/>
          </a:p>
          <a:p>
            <a:r>
              <a:rPr lang="en-US" dirty="0">
                <a:hlinkClick r:id="rId5" action="ppaction://hlinksldjump"/>
              </a:rPr>
              <a:t>Regression Model</a:t>
            </a:r>
            <a:endParaRPr lang="en-US" dirty="0"/>
          </a:p>
          <a:p>
            <a:r>
              <a:rPr lang="en-US" dirty="0">
                <a:hlinkClick r:id="rId6" action="ppaction://hlinksldjump"/>
              </a:rPr>
              <a:t>New Data</a:t>
            </a:r>
            <a:endParaRPr lang="en-US" dirty="0"/>
          </a:p>
          <a:p>
            <a:r>
              <a:rPr lang="en-US" dirty="0">
                <a:hlinkClick r:id="rId7" action="ppaction://hlinksldjump"/>
              </a:rPr>
              <a:t>Closing</a:t>
            </a:r>
            <a:endParaRPr lang="en-US" dirty="0"/>
          </a:p>
          <a:p>
            <a:endParaRPr lang="en-ID" dirty="0"/>
          </a:p>
        </p:txBody>
      </p:sp>
      <p:pic>
        <p:nvPicPr>
          <p:cNvPr id="6" name="Picture 5">
            <a:extLst>
              <a:ext uri="{FF2B5EF4-FFF2-40B4-BE49-F238E27FC236}">
                <a16:creationId xmlns:a16="http://schemas.microsoft.com/office/drawing/2014/main" id="{2A83FF6C-C25E-4237-AAD0-C62C1D9896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4444" y="2452245"/>
            <a:ext cx="822311" cy="822311"/>
          </a:xfrm>
          <a:prstGeom prst="rect">
            <a:avLst/>
          </a:prstGeom>
        </p:spPr>
      </p:pic>
    </p:spTree>
    <p:extLst>
      <p:ext uri="{BB962C8B-B14F-4D97-AF65-F5344CB8AC3E}">
        <p14:creationId xmlns:p14="http://schemas.microsoft.com/office/powerpoint/2010/main" val="258026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a:t>
            </a:r>
            <a:r>
              <a:rPr lang="en-US" sz="4400" dirty="0" err="1"/>
              <a:t>vendor_name</a:t>
            </a:r>
            <a:r>
              <a:rPr lang="en-US" sz="4400" dirty="0"/>
              <a:t> (2)</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B0084E2F-24C8-497E-AE69-56C2FEB32EF0}"/>
              </a:ext>
            </a:extLst>
          </p:cNvPr>
          <p:cNvSpPr txBox="1"/>
          <p:nvPr/>
        </p:nvSpPr>
        <p:spPr>
          <a:xfrm>
            <a:off x="977597" y="1984108"/>
            <a:ext cx="10058401" cy="4154984"/>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str.lower</a:t>
            </a:r>
            <a:r>
              <a:rPr lang="en-ID" sz="1200" dirty="0">
                <a:latin typeface="Courier New" panose="02070309020205020404" pitchFamily="49" charset="0"/>
                <a:cs typeface="Courier New" panose="02070309020205020404" pitchFamily="49" charset="0"/>
              </a:rPr>
              <a:t>()</a:t>
            </a:r>
          </a:p>
          <a:p>
            <a:endParaRPr lang="en-ID" sz="1200" dirty="0">
              <a:latin typeface="Courier New" panose="02070309020205020404" pitchFamily="49" charset="0"/>
              <a:cs typeface="Courier New" panose="02070309020205020404" pitchFamily="49" charset="0"/>
            </a:endParaRP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luxco</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luxco</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inc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pernod</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ricard</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usa</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pernod</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ricard</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usa</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gunsandmore</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gunsandmore</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mccormick</a:t>
            </a:r>
            <a:r>
              <a:rPr lang="en-ID" sz="1200" dirty="0">
                <a:latin typeface="Courier New" panose="02070309020205020404" pitchFamily="49" charset="0"/>
                <a:cs typeface="Courier New" panose="02070309020205020404" pitchFamily="49" charset="0"/>
              </a:rPr>
              <a:t> distilling')] = '</a:t>
            </a:r>
            <a:r>
              <a:rPr lang="en-ID" sz="1200" dirty="0" err="1">
                <a:latin typeface="Courier New" panose="02070309020205020404" pitchFamily="49" charset="0"/>
                <a:cs typeface="Courier New" panose="02070309020205020404" pitchFamily="49" charset="0"/>
              </a:rPr>
              <a:t>mccormick</a:t>
            </a:r>
            <a:r>
              <a:rPr lang="en-ID" sz="1200" dirty="0">
                <a:latin typeface="Courier New" panose="02070309020205020404" pitchFamily="49" charset="0"/>
                <a:cs typeface="Courier New" panose="02070309020205020404" pitchFamily="49" charset="0"/>
              </a:rPr>
              <a:t> distilling co'</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sazerac</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sazerac</a:t>
            </a:r>
            <a:r>
              <a:rPr lang="en-ID" sz="1200" dirty="0">
                <a:latin typeface="Courier New" panose="02070309020205020404" pitchFamily="49" charset="0"/>
                <a:cs typeface="Courier New" panose="02070309020205020404" pitchFamily="49" charset="0"/>
              </a:rPr>
              <a:t> company  </a:t>
            </a:r>
            <a:r>
              <a:rPr lang="en-ID" sz="1200" dirty="0" err="1">
                <a:latin typeface="Courier New" panose="02070309020205020404" pitchFamily="49" charset="0"/>
                <a:cs typeface="Courier New" panose="02070309020205020404" pitchFamily="49" charset="0"/>
              </a:rPr>
              <a:t>inc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mississippi</a:t>
            </a:r>
            <a:r>
              <a:rPr lang="en-ID" sz="1200" dirty="0">
                <a:latin typeface="Courier New" panose="02070309020205020404" pitchFamily="49" charset="0"/>
                <a:cs typeface="Courier New" panose="02070309020205020404" pitchFamily="49" charset="0"/>
              </a:rPr>
              <a:t> river')] = '</a:t>
            </a:r>
            <a:r>
              <a:rPr lang="en-ID" sz="1200" dirty="0" err="1">
                <a:latin typeface="Courier New" panose="02070309020205020404" pitchFamily="49" charset="0"/>
                <a:cs typeface="Courier New" panose="02070309020205020404" pitchFamily="49" charset="0"/>
              </a:rPr>
              <a:t>mississippi</a:t>
            </a:r>
            <a:r>
              <a:rPr lang="en-ID" sz="1200" dirty="0">
                <a:latin typeface="Courier New" panose="02070309020205020404" pitchFamily="49" charset="0"/>
                <a:cs typeface="Courier New" panose="02070309020205020404" pitchFamily="49" charset="0"/>
              </a:rPr>
              <a:t> river distilling co'</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phillips</a:t>
            </a:r>
            <a:r>
              <a:rPr lang="en-ID" sz="1200" dirty="0">
                <a:latin typeface="Courier New" panose="02070309020205020404" pitchFamily="49" charset="0"/>
                <a:cs typeface="Courier New" panose="02070309020205020404" pitchFamily="49" charset="0"/>
              </a:rPr>
              <a:t> beverage')] = '</a:t>
            </a:r>
            <a:r>
              <a:rPr lang="en-ID" sz="1200" dirty="0" err="1">
                <a:latin typeface="Courier New" panose="02070309020205020404" pitchFamily="49" charset="0"/>
                <a:cs typeface="Courier New" panose="02070309020205020404" pitchFamily="49" charset="0"/>
              </a:rPr>
              <a:t>phillips</a:t>
            </a:r>
            <a:r>
              <a:rPr lang="en-ID" sz="1200" dirty="0">
                <a:latin typeface="Courier New" panose="02070309020205020404" pitchFamily="49" charset="0"/>
                <a:cs typeface="Courier New" panose="02070309020205020404" pitchFamily="49" charset="0"/>
              </a:rPr>
              <a:t> beverage company'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('constellation')] = 'constellation wine company'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william</a:t>
            </a:r>
            <a:r>
              <a:rPr lang="en-ID" sz="1200" dirty="0">
                <a:latin typeface="Courier New" panose="02070309020205020404" pitchFamily="49" charset="0"/>
                <a:cs typeface="Courier New" panose="02070309020205020404" pitchFamily="49" charset="0"/>
              </a:rPr>
              <a:t> grant')] = '</a:t>
            </a:r>
            <a:r>
              <a:rPr lang="en-ID" sz="1200" dirty="0" err="1">
                <a:latin typeface="Courier New" panose="02070309020205020404" pitchFamily="49" charset="0"/>
                <a:cs typeface="Courier New" panose="02070309020205020404" pitchFamily="49" charset="0"/>
              </a:rPr>
              <a:t>william</a:t>
            </a:r>
            <a:r>
              <a:rPr lang="en-ID" sz="1200" dirty="0">
                <a:latin typeface="Courier New" panose="02070309020205020404" pitchFamily="49" charset="0"/>
                <a:cs typeface="Courier New" panose="02070309020205020404" pitchFamily="49" charset="0"/>
              </a:rPr>
              <a:t> grant &amp; sons </a:t>
            </a:r>
            <a:r>
              <a:rPr lang="en-ID" sz="1200" dirty="0" err="1">
                <a:latin typeface="Courier New" panose="02070309020205020404" pitchFamily="49" charset="0"/>
                <a:cs typeface="Courier New" panose="02070309020205020404" pitchFamily="49" charset="0"/>
              </a:rPr>
              <a:t>inc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('cedar ridge vineyards')] = 'cedar ridge vineyards </a:t>
            </a:r>
            <a:r>
              <a:rPr lang="en-ID" sz="1200" dirty="0" err="1">
                <a:latin typeface="Courier New" panose="02070309020205020404" pitchFamily="49" charset="0"/>
                <a:cs typeface="Courier New" panose="02070309020205020404" pitchFamily="49" charset="0"/>
              </a:rPr>
              <a:t>llc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('prestige wine')] = 'prestige wine &amp; spirits group'</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('ole smoky')] = 'ole smoky distillery'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('laird')] = 'laird &amp; company'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gallo</a:t>
            </a:r>
            <a:r>
              <a:rPr lang="en-ID" sz="1200" dirty="0">
                <a:latin typeface="Courier New" panose="02070309020205020404" pitchFamily="49" charset="0"/>
                <a:cs typeface="Courier New" panose="02070309020205020404" pitchFamily="49" charset="0"/>
              </a:rPr>
              <a:t> winery')] = 'e &amp; j </a:t>
            </a:r>
            <a:r>
              <a:rPr lang="en-ID" sz="1200" dirty="0" err="1">
                <a:latin typeface="Courier New" panose="02070309020205020404" pitchFamily="49" charset="0"/>
                <a:cs typeface="Courier New" panose="02070309020205020404" pitchFamily="49" charset="0"/>
              </a:rPr>
              <a:t>gallo</a:t>
            </a:r>
            <a:r>
              <a:rPr lang="en-ID" sz="1200" dirty="0">
                <a:latin typeface="Courier New" panose="02070309020205020404" pitchFamily="49" charset="0"/>
                <a:cs typeface="Courier New" panose="02070309020205020404" pitchFamily="49" charset="0"/>
              </a:rPr>
              <a:t> winery'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s&amp;b</a:t>
            </a:r>
            <a:r>
              <a:rPr lang="en-ID" sz="1200" dirty="0">
                <a:latin typeface="Courier New" panose="02070309020205020404" pitchFamily="49" charset="0"/>
                <a:cs typeface="Courier New" panose="02070309020205020404" pitchFamily="49" charset="0"/>
              </a:rPr>
              <a:t> farms')] = '</a:t>
            </a:r>
            <a:r>
              <a:rPr lang="en-ID" sz="1200" dirty="0" err="1">
                <a:latin typeface="Courier New" panose="02070309020205020404" pitchFamily="49" charset="0"/>
                <a:cs typeface="Courier New" panose="02070309020205020404" pitchFamily="49" charset="0"/>
              </a:rPr>
              <a:t>s&amp;b</a:t>
            </a:r>
            <a:r>
              <a:rPr lang="en-ID" sz="1200" dirty="0">
                <a:latin typeface="Courier New" panose="02070309020205020404" pitchFamily="49" charset="0"/>
                <a:cs typeface="Courier New" panose="02070309020205020404" pitchFamily="49" charset="0"/>
              </a:rPr>
              <a:t> farms distillery'</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('fifth generation')] = 'fifth generation </a:t>
            </a:r>
            <a:r>
              <a:rPr lang="en-ID" sz="1200" dirty="0" err="1">
                <a:latin typeface="Courier New" panose="02070309020205020404" pitchFamily="49" charset="0"/>
                <a:cs typeface="Courier New" panose="02070309020205020404" pitchFamily="49" charset="0"/>
              </a:rPr>
              <a:t>inc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yahara</a:t>
            </a:r>
            <a:r>
              <a:rPr lang="en-ID" sz="1200" dirty="0">
                <a:latin typeface="Courier New" panose="02070309020205020404" pitchFamily="49" charset="0"/>
                <a:cs typeface="Courier New" panose="02070309020205020404" pitchFamily="49" charset="0"/>
              </a:rPr>
              <a:t> bay distillers')] = '</a:t>
            </a:r>
            <a:r>
              <a:rPr lang="en-ID" sz="1200" dirty="0" err="1">
                <a:latin typeface="Courier New" panose="02070309020205020404" pitchFamily="49" charset="0"/>
                <a:cs typeface="Courier New" panose="02070309020205020404" pitchFamily="49" charset="0"/>
              </a:rPr>
              <a:t>yahara</a:t>
            </a:r>
            <a:r>
              <a:rPr lang="en-ID" sz="1200" dirty="0">
                <a:latin typeface="Courier New" panose="02070309020205020404" pitchFamily="49" charset="0"/>
                <a:cs typeface="Courier New" panose="02070309020205020404" pitchFamily="49" charset="0"/>
              </a:rPr>
              <a:t> bay distillers </a:t>
            </a:r>
            <a:r>
              <a:rPr lang="en-ID" sz="1200" dirty="0" err="1">
                <a:latin typeface="Courier New" panose="02070309020205020404" pitchFamily="49" charset="0"/>
                <a:cs typeface="Courier New" panose="02070309020205020404" pitchFamily="49" charset="0"/>
              </a:rPr>
              <a:t>inc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bacardi</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bacardi</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usa</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inc</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forman</a:t>
            </a:r>
            <a:r>
              <a:rPr lang="en-ID" sz="1200" dirty="0">
                <a:latin typeface="Courier New" panose="02070309020205020404" pitchFamily="49" charset="0"/>
                <a:cs typeface="Courier New" panose="02070309020205020404" pitchFamily="49" charset="0"/>
              </a:rPr>
              <a:t>')] = '</a:t>
            </a:r>
            <a:r>
              <a:rPr lang="en-ID" sz="1200" dirty="0" err="1">
                <a:latin typeface="Courier New" panose="02070309020205020404" pitchFamily="49" charset="0"/>
                <a:cs typeface="Courier New" panose="02070309020205020404" pitchFamily="49" charset="0"/>
              </a:rPr>
              <a:t>brown-forman</a:t>
            </a:r>
            <a:r>
              <a:rPr lang="en-ID" sz="1200" dirty="0">
                <a:latin typeface="Courier New" panose="02070309020205020404" pitchFamily="49" charset="0"/>
                <a:cs typeface="Courier New" panose="02070309020205020404" pitchFamily="49" charset="0"/>
              </a:rPr>
              <a:t> corporation'</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vendor_name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loc</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df.vendor_name.str.contains</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dunkel</a:t>
            </a:r>
            <a:r>
              <a:rPr lang="en-ID" sz="1200" dirty="0">
                <a:latin typeface="Courier New" panose="02070309020205020404" pitchFamily="49" charset="0"/>
                <a:cs typeface="Courier New" panose="02070309020205020404" pitchFamily="49" charset="0"/>
              </a:rPr>
              <a:t> corporation')] = '</a:t>
            </a:r>
            <a:r>
              <a:rPr lang="en-ID" sz="1200" dirty="0" err="1">
                <a:latin typeface="Courier New" panose="02070309020205020404" pitchFamily="49" charset="0"/>
                <a:cs typeface="Courier New" panose="02070309020205020404" pitchFamily="49" charset="0"/>
              </a:rPr>
              <a:t>dunkel</a:t>
            </a:r>
            <a:r>
              <a:rPr lang="en-ID" sz="1200" dirty="0">
                <a:latin typeface="Courier New" panose="02070309020205020404" pitchFamily="49" charset="0"/>
                <a:cs typeface="Courier New" panose="02070309020205020404" pitchFamily="49" charset="0"/>
              </a:rPr>
              <a:t> corporation'</a:t>
            </a:r>
          </a:p>
        </p:txBody>
      </p:sp>
    </p:spTree>
    <p:extLst>
      <p:ext uri="{BB962C8B-B14F-4D97-AF65-F5344CB8AC3E}">
        <p14:creationId xmlns:p14="http://schemas.microsoft.com/office/powerpoint/2010/main" val="2871678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Lowercase Some Attributes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2C3D0518-A24D-4EFB-89EF-6967D38E8CD0}"/>
              </a:ext>
            </a:extLst>
          </p:cNvPr>
          <p:cNvSpPr txBox="1"/>
          <p:nvPr/>
        </p:nvSpPr>
        <p:spPr>
          <a:xfrm>
            <a:off x="3118535" y="3013501"/>
            <a:ext cx="5954929" cy="830997"/>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df['city'] = df['city'].</a:t>
            </a:r>
            <a:r>
              <a:rPr lang="en-ID" sz="1200" dirty="0" err="1">
                <a:latin typeface="Courier New" panose="02070309020205020404" pitchFamily="49" charset="0"/>
                <a:cs typeface="Courier New" panose="02070309020205020404" pitchFamily="49" charset="0"/>
              </a:rPr>
              <a:t>str.lower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df['county'] = df['county'].</a:t>
            </a:r>
            <a:r>
              <a:rPr lang="en-ID" sz="1200" dirty="0" err="1">
                <a:latin typeface="Courier New" panose="02070309020205020404" pitchFamily="49" charset="0"/>
                <a:cs typeface="Courier New" panose="02070309020205020404" pitchFamily="49" charset="0"/>
              </a:rPr>
              <a:t>str.lower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category_name</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category_name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str.lower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df['</a:t>
            </a:r>
            <a:r>
              <a:rPr lang="en-ID" sz="1200" dirty="0" err="1">
                <a:latin typeface="Courier New" panose="02070309020205020404" pitchFamily="49" charset="0"/>
                <a:cs typeface="Courier New" panose="02070309020205020404" pitchFamily="49" charset="0"/>
              </a:rPr>
              <a:t>item_description</a:t>
            </a:r>
            <a:r>
              <a:rPr lang="en-ID" sz="1200" dirty="0">
                <a:latin typeface="Courier New" panose="02070309020205020404" pitchFamily="49" charset="0"/>
                <a:cs typeface="Courier New" panose="02070309020205020404" pitchFamily="49" charset="0"/>
              </a:rPr>
              <a:t>'] = df['</a:t>
            </a:r>
            <a:r>
              <a:rPr lang="en-ID" sz="1200" dirty="0" err="1">
                <a:latin typeface="Courier New" panose="02070309020205020404" pitchFamily="49" charset="0"/>
                <a:cs typeface="Courier New" panose="02070309020205020404" pitchFamily="49" charset="0"/>
              </a:rPr>
              <a:t>item_description</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str.lower</a:t>
            </a:r>
            <a:r>
              <a:rPr lang="en-ID" sz="1200"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76EC0823-83E7-4DBE-A6F6-6A804FD87752}"/>
              </a:ext>
            </a:extLst>
          </p:cNvPr>
          <p:cNvSpPr txBox="1"/>
          <p:nvPr/>
        </p:nvSpPr>
        <p:spPr>
          <a:xfrm>
            <a:off x="1097279" y="2105366"/>
            <a:ext cx="10058399" cy="646331"/>
          </a:xfrm>
          <a:prstGeom prst="rect">
            <a:avLst/>
          </a:prstGeom>
          <a:noFill/>
        </p:spPr>
        <p:txBody>
          <a:bodyPr wrap="square">
            <a:spAutoFit/>
          </a:bodyPr>
          <a:lstStyle/>
          <a:p>
            <a:r>
              <a:rPr lang="en-US" dirty="0">
                <a:solidFill>
                  <a:schemeClr val="tx1">
                    <a:lumMod val="75000"/>
                    <a:lumOff val="25000"/>
                  </a:schemeClr>
                </a:solidFill>
              </a:rPr>
              <a:t>Some of the attributes have duplicate instances where one is capitalized and one is not. We can solve this problem by lowercasing all of the instances.</a:t>
            </a:r>
            <a:endParaRPr lang="en-ID" dirty="0">
              <a:solidFill>
                <a:schemeClr val="tx1">
                  <a:lumMod val="75000"/>
                  <a:lumOff val="25000"/>
                </a:schemeClr>
              </a:solidFill>
            </a:endParaRPr>
          </a:p>
        </p:txBody>
      </p:sp>
    </p:spTree>
    <p:extLst>
      <p:ext uri="{BB962C8B-B14F-4D97-AF65-F5344CB8AC3E}">
        <p14:creationId xmlns:p14="http://schemas.microsoft.com/office/powerpoint/2010/main" val="126554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Drop Some Attributes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2C3D0518-A24D-4EFB-89EF-6967D38E8CD0}"/>
              </a:ext>
            </a:extLst>
          </p:cNvPr>
          <p:cNvSpPr txBox="1"/>
          <p:nvPr/>
        </p:nvSpPr>
        <p:spPr>
          <a:xfrm>
            <a:off x="3794792" y="2946389"/>
            <a:ext cx="4602415" cy="1569660"/>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df.drop</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invoice_and_item_number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'date',</a:t>
            </a:r>
          </a:p>
          <a:p>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store_number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'address',</a:t>
            </a:r>
          </a:p>
          <a:p>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county_number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'category',</a:t>
            </a:r>
          </a:p>
          <a:p>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vendor_number</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item_number</a:t>
            </a:r>
            <a:r>
              <a:rPr lang="en-ID" sz="1200" dirty="0">
                <a:latin typeface="Courier New" panose="02070309020205020404" pitchFamily="49" charset="0"/>
                <a:cs typeface="Courier New" panose="02070309020205020404" pitchFamily="49" charset="0"/>
              </a:rPr>
              <a:t>'], axis=1, </a:t>
            </a:r>
            <a:r>
              <a:rPr lang="en-ID" sz="1200" dirty="0" err="1">
                <a:latin typeface="Courier New" panose="02070309020205020404" pitchFamily="49" charset="0"/>
                <a:cs typeface="Courier New" panose="02070309020205020404" pitchFamily="49" charset="0"/>
              </a:rPr>
              <a:t>inplace</a:t>
            </a:r>
            <a:r>
              <a:rPr lang="en-ID" sz="1200" dirty="0">
                <a:latin typeface="Courier New" panose="02070309020205020404" pitchFamily="49" charset="0"/>
                <a:cs typeface="Courier New" panose="02070309020205020404" pitchFamily="49" charset="0"/>
              </a:rPr>
              <a:t>=True)</a:t>
            </a:r>
          </a:p>
        </p:txBody>
      </p:sp>
      <p:sp>
        <p:nvSpPr>
          <p:cNvPr id="8" name="TextBox 7">
            <a:extLst>
              <a:ext uri="{FF2B5EF4-FFF2-40B4-BE49-F238E27FC236}">
                <a16:creationId xmlns:a16="http://schemas.microsoft.com/office/drawing/2014/main" id="{76EC0823-83E7-4DBE-A6F6-6A804FD87752}"/>
              </a:ext>
            </a:extLst>
          </p:cNvPr>
          <p:cNvSpPr txBox="1"/>
          <p:nvPr/>
        </p:nvSpPr>
        <p:spPr>
          <a:xfrm>
            <a:off x="1097279" y="2105366"/>
            <a:ext cx="10058399" cy="369332"/>
          </a:xfrm>
          <a:prstGeom prst="rect">
            <a:avLst/>
          </a:prstGeom>
          <a:noFill/>
        </p:spPr>
        <p:txBody>
          <a:bodyPr wrap="square">
            <a:spAutoFit/>
          </a:bodyPr>
          <a:lstStyle/>
          <a:p>
            <a:r>
              <a:rPr lang="en-US" dirty="0">
                <a:solidFill>
                  <a:schemeClr val="tx1">
                    <a:lumMod val="75000"/>
                    <a:lumOff val="25000"/>
                  </a:schemeClr>
                </a:solidFill>
              </a:rPr>
              <a:t>Lastly, we can drop the attributes that we think will not give much information.</a:t>
            </a:r>
            <a:endParaRPr lang="en-ID" dirty="0">
              <a:solidFill>
                <a:schemeClr val="tx1">
                  <a:lumMod val="75000"/>
                  <a:lumOff val="25000"/>
                </a:schemeClr>
              </a:solidFill>
            </a:endParaRPr>
          </a:p>
        </p:txBody>
      </p:sp>
    </p:spTree>
    <p:extLst>
      <p:ext uri="{BB962C8B-B14F-4D97-AF65-F5344CB8AC3E}">
        <p14:creationId xmlns:p14="http://schemas.microsoft.com/office/powerpoint/2010/main" val="420561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1DA65-970B-4118-A70A-54F00860629A}"/>
              </a:ext>
            </a:extLst>
          </p:cNvPr>
          <p:cNvSpPr>
            <a:spLocks noGrp="1"/>
          </p:cNvSpPr>
          <p:nvPr>
            <p:ph type="title"/>
          </p:nvPr>
        </p:nvSpPr>
        <p:spPr/>
        <p:txBody>
          <a:bodyPr/>
          <a:lstStyle/>
          <a:p>
            <a:pPr algn="ctr"/>
            <a:r>
              <a:rPr lang="en-US" dirty="0"/>
              <a:t>Data Visualization</a:t>
            </a:r>
            <a:endParaRPr lang="en-ID" dirty="0"/>
          </a:p>
        </p:txBody>
      </p:sp>
      <p:pic>
        <p:nvPicPr>
          <p:cNvPr id="7" name="Picture 6">
            <a:hlinkClick r:id="rId2" action="ppaction://hlinksldjump"/>
            <a:extLst>
              <a:ext uri="{FF2B5EF4-FFF2-40B4-BE49-F238E27FC236}">
                <a16:creationId xmlns:a16="http://schemas.microsoft.com/office/drawing/2014/main" id="{DF9DC8F4-5F1B-432F-A8C8-4B3A269D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2" name="Picture Placeholder 11">
            <a:extLst>
              <a:ext uri="{FF2B5EF4-FFF2-40B4-BE49-F238E27FC236}">
                <a16:creationId xmlns:a16="http://schemas.microsoft.com/office/drawing/2014/main" id="{75C75B16-F2D8-464B-B2A7-4F7E3A24D0D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6620" b="16620"/>
          <a:stretch>
            <a:fillRect/>
          </a:stretch>
        </p:blipFill>
        <p:spPr/>
      </p:pic>
    </p:spTree>
    <p:extLst>
      <p:ext uri="{BB962C8B-B14F-4D97-AF65-F5344CB8AC3E}">
        <p14:creationId xmlns:p14="http://schemas.microsoft.com/office/powerpoint/2010/main" val="233274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a:t>
            </a:r>
            <a:r>
              <a:rPr lang="en-US" sz="4400" dirty="0" err="1"/>
              <a:t>bottles_sold</a:t>
            </a:r>
            <a:r>
              <a:rPr lang="en-US" sz="4400" dirty="0"/>
              <a:t> (1)</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028" name="Picture 4">
            <a:extLst>
              <a:ext uri="{FF2B5EF4-FFF2-40B4-BE49-F238E27FC236}">
                <a16:creationId xmlns:a16="http://schemas.microsoft.com/office/drawing/2014/main" id="{0D9C2D23-531C-415A-BD92-E83A63A12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438" y="3024232"/>
            <a:ext cx="4659124" cy="32566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D6F4094-1606-4DDB-A7C6-A6D298D9336A}"/>
              </a:ext>
            </a:extLst>
          </p:cNvPr>
          <p:cNvSpPr txBox="1"/>
          <p:nvPr/>
        </p:nvSpPr>
        <p:spPr>
          <a:xfrm>
            <a:off x="3942606" y="2304718"/>
            <a:ext cx="4659125" cy="646331"/>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sns.regplot</a:t>
            </a:r>
            <a:r>
              <a:rPr lang="en-ID" sz="1200" dirty="0">
                <a:latin typeface="Courier New" panose="02070309020205020404" pitchFamily="49" charset="0"/>
                <a:cs typeface="Courier New" panose="02070309020205020404" pitchFamily="49" charset="0"/>
              </a:rPr>
              <a:t>(x='</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y='</a:t>
            </a:r>
            <a:r>
              <a:rPr lang="en-ID" sz="1200" dirty="0" err="1">
                <a:latin typeface="Courier New" panose="02070309020205020404" pitchFamily="49" charset="0"/>
                <a:cs typeface="Courier New" panose="02070309020205020404" pitchFamily="49" charset="0"/>
              </a:rPr>
              <a:t>bottles_sold</a:t>
            </a:r>
            <a:r>
              <a:rPr lang="en-ID" sz="1200" dirty="0">
                <a:latin typeface="Courier New" panose="02070309020205020404" pitchFamily="49" charset="0"/>
                <a:cs typeface="Courier New" panose="02070309020205020404" pitchFamily="49" charset="0"/>
              </a:rPr>
              <a:t>', data=df[df['</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&lt; 20000])</a:t>
            </a:r>
          </a:p>
          <a:p>
            <a:r>
              <a:rPr lang="en-ID" sz="1200" dirty="0" err="1">
                <a:latin typeface="Courier New" panose="02070309020205020404" pitchFamily="49" charset="0"/>
                <a:cs typeface="Courier New" panose="02070309020205020404" pitchFamily="49" charset="0"/>
              </a:rPr>
              <a:t>plt.title</a:t>
            </a:r>
            <a:r>
              <a:rPr lang="en-ID" sz="1200" dirty="0">
                <a:latin typeface="Courier New" panose="02070309020205020404" pitchFamily="49" charset="0"/>
                <a:cs typeface="Courier New" panose="02070309020205020404" pitchFamily="49" charset="0"/>
              </a:rPr>
              <a:t>('Sale Dollars VS Bottles Sold')</a:t>
            </a:r>
          </a:p>
        </p:txBody>
      </p:sp>
    </p:spTree>
    <p:extLst>
      <p:ext uri="{BB962C8B-B14F-4D97-AF65-F5344CB8AC3E}">
        <p14:creationId xmlns:p14="http://schemas.microsoft.com/office/powerpoint/2010/main" val="3119327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a:t>
            </a:r>
            <a:r>
              <a:rPr lang="en-US" sz="4400" dirty="0" err="1"/>
              <a:t>bottles_sold</a:t>
            </a:r>
            <a:r>
              <a:rPr lang="en-US" sz="4400" dirty="0"/>
              <a:t> (2)</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69C1B3CF-63BF-44C8-906F-E097A13B3CB8}"/>
              </a:ext>
            </a:extLst>
          </p:cNvPr>
          <p:cNvSpPr txBox="1"/>
          <p:nvPr/>
        </p:nvSpPr>
        <p:spPr>
          <a:xfrm>
            <a:off x="5494652" y="2189237"/>
            <a:ext cx="4826737" cy="830997"/>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sns.jointplot</a:t>
            </a:r>
            <a:r>
              <a:rPr lang="en-ID" sz="1200" dirty="0">
                <a:latin typeface="Courier New" panose="02070309020205020404" pitchFamily="49" charset="0"/>
                <a:cs typeface="Courier New" panose="02070309020205020404" pitchFamily="49" charset="0"/>
              </a:rPr>
              <a:t>(x='</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y='</a:t>
            </a:r>
            <a:r>
              <a:rPr lang="en-ID" sz="1200" dirty="0" err="1">
                <a:latin typeface="Courier New" panose="02070309020205020404" pitchFamily="49" charset="0"/>
                <a:cs typeface="Courier New" panose="02070309020205020404" pitchFamily="49" charset="0"/>
              </a:rPr>
              <a:t>bottles_sold</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data=df[df['</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&lt; 20000],</a:t>
            </a:r>
          </a:p>
          <a:p>
            <a:r>
              <a:rPr lang="en-ID" sz="1200" dirty="0">
                <a:latin typeface="Courier New" panose="02070309020205020404" pitchFamily="49" charset="0"/>
                <a:cs typeface="Courier New" panose="02070309020205020404" pitchFamily="49" charset="0"/>
              </a:rPr>
              <a:t>              kind='</a:t>
            </a:r>
            <a:r>
              <a:rPr lang="en-ID" sz="1200" dirty="0" err="1">
                <a:latin typeface="Courier New" panose="02070309020205020404" pitchFamily="49" charset="0"/>
                <a:cs typeface="Courier New" panose="02070309020205020404" pitchFamily="49" charset="0"/>
              </a:rPr>
              <a:t>kde</a:t>
            </a:r>
            <a:r>
              <a:rPr lang="en-ID" sz="1200" dirty="0">
                <a:latin typeface="Courier New" panose="02070309020205020404" pitchFamily="49" charset="0"/>
                <a:cs typeface="Courier New" panose="02070309020205020404" pitchFamily="49" charset="0"/>
              </a:rPr>
              <a:t>')</a:t>
            </a:r>
          </a:p>
          <a:p>
            <a:r>
              <a:rPr lang="en-ID" sz="1200" dirty="0" err="1">
                <a:latin typeface="Courier New" panose="02070309020205020404" pitchFamily="49" charset="0"/>
                <a:cs typeface="Courier New" panose="02070309020205020404" pitchFamily="49" charset="0"/>
              </a:rPr>
              <a:t>plt.title</a:t>
            </a:r>
            <a:r>
              <a:rPr lang="en-ID" sz="1200" dirty="0">
                <a:latin typeface="Courier New" panose="02070309020205020404" pitchFamily="49" charset="0"/>
                <a:cs typeface="Courier New" panose="02070309020205020404" pitchFamily="49" charset="0"/>
              </a:rPr>
              <a:t>('Sale Dollars VS Bottles Sold')</a:t>
            </a:r>
          </a:p>
        </p:txBody>
      </p:sp>
      <p:sp>
        <p:nvSpPr>
          <p:cNvPr id="10" name="TextBox 9">
            <a:extLst>
              <a:ext uri="{FF2B5EF4-FFF2-40B4-BE49-F238E27FC236}">
                <a16:creationId xmlns:a16="http://schemas.microsoft.com/office/drawing/2014/main" id="{9D1510CA-8862-41BE-A5AD-34EA6D0593B9}"/>
              </a:ext>
            </a:extLst>
          </p:cNvPr>
          <p:cNvSpPr txBox="1"/>
          <p:nvPr/>
        </p:nvSpPr>
        <p:spPr>
          <a:xfrm>
            <a:off x="5494652" y="3636917"/>
            <a:ext cx="5661028" cy="923330"/>
          </a:xfrm>
          <a:prstGeom prst="rect">
            <a:avLst/>
          </a:prstGeom>
          <a:noFill/>
        </p:spPr>
        <p:txBody>
          <a:bodyPr wrap="square">
            <a:spAutoFit/>
          </a:bodyPr>
          <a:lstStyle/>
          <a:p>
            <a:r>
              <a:rPr lang="en-US" dirty="0">
                <a:solidFill>
                  <a:schemeClr val="tx1">
                    <a:lumMod val="75000"/>
                    <a:lumOff val="25000"/>
                  </a:schemeClr>
                </a:solidFill>
              </a:rPr>
              <a:t>The data is centered around few bottles and cheap price. It also has positive trend. The data had some outliers, so we will exclude those to get a better look at the plot.</a:t>
            </a:r>
            <a:endParaRPr lang="en-ID" dirty="0">
              <a:solidFill>
                <a:schemeClr val="tx1">
                  <a:lumMod val="75000"/>
                  <a:lumOff val="25000"/>
                </a:schemeClr>
              </a:solidFill>
            </a:endParaRPr>
          </a:p>
        </p:txBody>
      </p:sp>
      <p:pic>
        <p:nvPicPr>
          <p:cNvPr id="2050" name="Picture 2">
            <a:extLst>
              <a:ext uri="{FF2B5EF4-FFF2-40B4-BE49-F238E27FC236}">
                <a16:creationId xmlns:a16="http://schemas.microsoft.com/office/drawing/2014/main" id="{861732DB-ADA3-420D-8D88-1D50597D8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00" y="2106784"/>
            <a:ext cx="458152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0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date object (1)</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69C1B3CF-63BF-44C8-906F-E097A13B3CB8}"/>
              </a:ext>
            </a:extLst>
          </p:cNvPr>
          <p:cNvSpPr txBox="1"/>
          <p:nvPr/>
        </p:nvSpPr>
        <p:spPr>
          <a:xfrm>
            <a:off x="6568870" y="3429000"/>
            <a:ext cx="4826737" cy="646331"/>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plt.figure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figsize</a:t>
            </a:r>
            <a:r>
              <a:rPr lang="en-ID" sz="1200" dirty="0">
                <a:latin typeface="Courier New" panose="02070309020205020404" pitchFamily="49" charset="0"/>
                <a:cs typeface="Courier New" panose="02070309020205020404" pitchFamily="49" charset="0"/>
              </a:rPr>
              <a:t>=(12, 8))</a:t>
            </a:r>
          </a:p>
          <a:p>
            <a:r>
              <a:rPr lang="en-ID" sz="1200" dirty="0" err="1">
                <a:latin typeface="Courier New" panose="02070309020205020404" pitchFamily="49" charset="0"/>
                <a:cs typeface="Courier New" panose="02070309020205020404" pitchFamily="49" charset="0"/>
              </a:rPr>
              <a:t>sns.lineplot</a:t>
            </a:r>
            <a:r>
              <a:rPr lang="en-ID" sz="1200" dirty="0">
                <a:latin typeface="Courier New" panose="02070309020205020404" pitchFamily="49" charset="0"/>
                <a:cs typeface="Courier New" panose="02070309020205020404" pitchFamily="49" charset="0"/>
              </a:rPr>
              <a:t>(x='year', y='</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data=df)</a:t>
            </a:r>
          </a:p>
          <a:p>
            <a:r>
              <a:rPr lang="en-ID" sz="1200" dirty="0" err="1">
                <a:latin typeface="Courier New" panose="02070309020205020404" pitchFamily="49" charset="0"/>
                <a:cs typeface="Courier New" panose="02070309020205020404" pitchFamily="49" charset="0"/>
              </a:rPr>
              <a:t>plt.title</a:t>
            </a:r>
            <a:r>
              <a:rPr lang="en-ID" sz="1200" dirty="0">
                <a:latin typeface="Courier New" panose="02070309020205020404" pitchFamily="49" charset="0"/>
                <a:cs typeface="Courier New" panose="02070309020205020404" pitchFamily="49" charset="0"/>
              </a:rPr>
              <a:t>('Sale Dollars per Year')</a:t>
            </a:r>
          </a:p>
        </p:txBody>
      </p:sp>
      <p:pic>
        <p:nvPicPr>
          <p:cNvPr id="3074" name="Picture 2">
            <a:extLst>
              <a:ext uri="{FF2B5EF4-FFF2-40B4-BE49-F238E27FC236}">
                <a16:creationId xmlns:a16="http://schemas.microsoft.com/office/drawing/2014/main" id="{8E3C6F8B-B7F3-4C92-B905-6BE7BDA8B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12" y="2073636"/>
            <a:ext cx="5907440" cy="400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23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date object (2)</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69C1B3CF-63BF-44C8-906F-E097A13B3CB8}"/>
              </a:ext>
            </a:extLst>
          </p:cNvPr>
          <p:cNvSpPr txBox="1"/>
          <p:nvPr/>
        </p:nvSpPr>
        <p:spPr>
          <a:xfrm>
            <a:off x="6568870" y="3429000"/>
            <a:ext cx="4826737" cy="646331"/>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plt.figure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figsize</a:t>
            </a:r>
            <a:r>
              <a:rPr lang="en-ID" sz="1200" dirty="0">
                <a:latin typeface="Courier New" panose="02070309020205020404" pitchFamily="49" charset="0"/>
                <a:cs typeface="Courier New" panose="02070309020205020404" pitchFamily="49" charset="0"/>
              </a:rPr>
              <a:t>=(12, 8))</a:t>
            </a:r>
          </a:p>
          <a:p>
            <a:r>
              <a:rPr lang="en-ID" sz="1200" dirty="0" err="1">
                <a:latin typeface="Courier New" panose="02070309020205020404" pitchFamily="49" charset="0"/>
                <a:cs typeface="Courier New" panose="02070309020205020404" pitchFamily="49" charset="0"/>
              </a:rPr>
              <a:t>sns.lineplot</a:t>
            </a:r>
            <a:r>
              <a:rPr lang="en-ID" sz="1200" dirty="0">
                <a:latin typeface="Courier New" panose="02070309020205020404" pitchFamily="49" charset="0"/>
                <a:cs typeface="Courier New" panose="02070309020205020404" pitchFamily="49" charset="0"/>
              </a:rPr>
              <a:t>(x=‘month', y='</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data=df)</a:t>
            </a:r>
          </a:p>
          <a:p>
            <a:r>
              <a:rPr lang="en-ID" sz="1200" dirty="0" err="1">
                <a:latin typeface="Courier New" panose="02070309020205020404" pitchFamily="49" charset="0"/>
                <a:cs typeface="Courier New" panose="02070309020205020404" pitchFamily="49" charset="0"/>
              </a:rPr>
              <a:t>plt.title</a:t>
            </a:r>
            <a:r>
              <a:rPr lang="en-ID" sz="1200" dirty="0">
                <a:latin typeface="Courier New" panose="02070309020205020404" pitchFamily="49" charset="0"/>
                <a:cs typeface="Courier New" panose="02070309020205020404" pitchFamily="49" charset="0"/>
              </a:rPr>
              <a:t>('Sale Dollars per Month')</a:t>
            </a:r>
          </a:p>
        </p:txBody>
      </p:sp>
      <p:pic>
        <p:nvPicPr>
          <p:cNvPr id="4098" name="Picture 2">
            <a:extLst>
              <a:ext uri="{FF2B5EF4-FFF2-40B4-BE49-F238E27FC236}">
                <a16:creationId xmlns:a16="http://schemas.microsoft.com/office/drawing/2014/main" id="{B91F9680-E22A-49BA-930E-4DC55C17C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57" y="2149532"/>
            <a:ext cx="5683454" cy="385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4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date object (3)</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69C1B3CF-63BF-44C8-906F-E097A13B3CB8}"/>
              </a:ext>
            </a:extLst>
          </p:cNvPr>
          <p:cNvSpPr txBox="1"/>
          <p:nvPr/>
        </p:nvSpPr>
        <p:spPr>
          <a:xfrm>
            <a:off x="6568870" y="3429000"/>
            <a:ext cx="4826737" cy="646331"/>
          </a:xfrm>
          <a:prstGeom prst="rect">
            <a:avLst/>
          </a:prstGeom>
          <a:noFill/>
        </p:spPr>
        <p:txBody>
          <a:bodyPr wrap="square">
            <a:spAutoFit/>
          </a:bodyPr>
          <a:lstStyle/>
          <a:p>
            <a:r>
              <a:rPr lang="en-ID" sz="1200" dirty="0" err="1">
                <a:latin typeface="Courier New" panose="02070309020205020404" pitchFamily="49" charset="0"/>
                <a:cs typeface="Courier New" panose="02070309020205020404" pitchFamily="49" charset="0"/>
              </a:rPr>
              <a:t>plt.figure</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figsize</a:t>
            </a:r>
            <a:r>
              <a:rPr lang="en-ID" sz="1200" dirty="0">
                <a:latin typeface="Courier New" panose="02070309020205020404" pitchFamily="49" charset="0"/>
                <a:cs typeface="Courier New" panose="02070309020205020404" pitchFamily="49" charset="0"/>
              </a:rPr>
              <a:t>=(12, 8))</a:t>
            </a:r>
          </a:p>
          <a:p>
            <a:r>
              <a:rPr lang="en-ID" sz="1200" dirty="0" err="1">
                <a:latin typeface="Courier New" panose="02070309020205020404" pitchFamily="49" charset="0"/>
                <a:cs typeface="Courier New" panose="02070309020205020404" pitchFamily="49" charset="0"/>
              </a:rPr>
              <a:t>sns.lineplot</a:t>
            </a:r>
            <a:r>
              <a:rPr lang="en-ID" sz="1200" dirty="0">
                <a:latin typeface="Courier New" panose="02070309020205020404" pitchFamily="49" charset="0"/>
                <a:cs typeface="Courier New" panose="02070309020205020404" pitchFamily="49" charset="0"/>
              </a:rPr>
              <a:t>(x=‘day', y='</a:t>
            </a:r>
            <a:r>
              <a:rPr lang="en-ID" sz="1200" dirty="0" err="1">
                <a:latin typeface="Courier New" panose="02070309020205020404" pitchFamily="49" charset="0"/>
                <a:cs typeface="Courier New" panose="02070309020205020404" pitchFamily="49" charset="0"/>
              </a:rPr>
              <a:t>sale_dollars</a:t>
            </a:r>
            <a:r>
              <a:rPr lang="en-ID" sz="1200" dirty="0">
                <a:latin typeface="Courier New" panose="02070309020205020404" pitchFamily="49" charset="0"/>
                <a:cs typeface="Courier New" panose="02070309020205020404" pitchFamily="49" charset="0"/>
              </a:rPr>
              <a:t>', data=df)</a:t>
            </a:r>
          </a:p>
          <a:p>
            <a:r>
              <a:rPr lang="en-ID" sz="1200" dirty="0" err="1">
                <a:latin typeface="Courier New" panose="02070309020205020404" pitchFamily="49" charset="0"/>
                <a:cs typeface="Courier New" panose="02070309020205020404" pitchFamily="49" charset="0"/>
              </a:rPr>
              <a:t>plt.title</a:t>
            </a:r>
            <a:r>
              <a:rPr lang="en-ID" sz="1200" dirty="0">
                <a:latin typeface="Courier New" panose="02070309020205020404" pitchFamily="49" charset="0"/>
                <a:cs typeface="Courier New" panose="02070309020205020404" pitchFamily="49" charset="0"/>
              </a:rPr>
              <a:t>('Sale Dollars per Day')</a:t>
            </a:r>
          </a:p>
        </p:txBody>
      </p:sp>
      <p:pic>
        <p:nvPicPr>
          <p:cNvPr id="5122" name="Picture 2">
            <a:extLst>
              <a:ext uri="{FF2B5EF4-FFF2-40B4-BE49-F238E27FC236}">
                <a16:creationId xmlns:a16="http://schemas.microsoft.com/office/drawing/2014/main" id="{1E68F5FB-8D68-4FB3-9317-84CE4E130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91" y="2133093"/>
            <a:ext cx="5512877" cy="373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3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date object (3)</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69C1B3CF-63BF-44C8-906F-E097A13B3CB8}"/>
              </a:ext>
            </a:extLst>
          </p:cNvPr>
          <p:cNvSpPr txBox="1"/>
          <p:nvPr/>
        </p:nvSpPr>
        <p:spPr>
          <a:xfrm>
            <a:off x="6328943" y="2335861"/>
            <a:ext cx="4826737" cy="769441"/>
          </a:xfrm>
          <a:prstGeom prst="rect">
            <a:avLst/>
          </a:prstGeom>
          <a:noFill/>
        </p:spPr>
        <p:txBody>
          <a:bodyPr wrap="square">
            <a:spAutoFit/>
          </a:bodyPr>
          <a:lstStyle/>
          <a:p>
            <a:r>
              <a:rPr lang="en-US" sz="1100" dirty="0" err="1">
                <a:latin typeface="Courier New" panose="02070309020205020404" pitchFamily="49" charset="0"/>
                <a:cs typeface="Courier New" panose="02070309020205020404" pitchFamily="49" charset="0"/>
              </a:rPr>
              <a:t>plt.figure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figsize</a:t>
            </a:r>
            <a:r>
              <a:rPr lang="en-US" sz="1100" dirty="0">
                <a:latin typeface="Courier New" panose="02070309020205020404" pitchFamily="49" charset="0"/>
                <a:cs typeface="Courier New" panose="02070309020205020404" pitchFamily="49" charset="0"/>
              </a:rPr>
              <a:t>=(12, 8))</a:t>
            </a:r>
          </a:p>
          <a:p>
            <a:r>
              <a:rPr lang="en-US" sz="1100" dirty="0" err="1">
                <a:latin typeface="Courier New" panose="02070309020205020404" pitchFamily="49" charset="0"/>
                <a:cs typeface="Courier New" panose="02070309020205020404" pitchFamily="49" charset="0"/>
              </a:rPr>
              <a:t>sns.barplot</a:t>
            </a:r>
            <a:r>
              <a:rPr lang="en-US" sz="1100" dirty="0">
                <a:latin typeface="Courier New" panose="02070309020205020404" pitchFamily="49" charset="0"/>
                <a:cs typeface="Courier New" panose="02070309020205020404" pitchFamily="49" charset="0"/>
              </a:rPr>
              <a:t>(x='</a:t>
            </a:r>
            <a:r>
              <a:rPr lang="en-US" sz="1100" dirty="0" err="1">
                <a:latin typeface="Courier New" panose="02070309020205020404" pitchFamily="49" charset="0"/>
                <a:cs typeface="Courier New" panose="02070309020205020404" pitchFamily="49" charset="0"/>
              </a:rPr>
              <a:t>day_of_week</a:t>
            </a:r>
            <a:r>
              <a:rPr lang="en-US" sz="1100" dirty="0">
                <a:latin typeface="Courier New" panose="02070309020205020404" pitchFamily="49" charset="0"/>
                <a:cs typeface="Courier New" panose="02070309020205020404" pitchFamily="49" charset="0"/>
              </a:rPr>
              <a:t>', y='</a:t>
            </a:r>
            <a:r>
              <a:rPr lang="en-US" sz="1100" dirty="0" err="1">
                <a:latin typeface="Courier New" panose="02070309020205020404" pitchFamily="49" charset="0"/>
                <a:cs typeface="Courier New" panose="02070309020205020404" pitchFamily="49" charset="0"/>
              </a:rPr>
              <a:t>sale_dollars</a:t>
            </a:r>
            <a:r>
              <a:rPr lang="en-US" sz="1100" dirty="0">
                <a:latin typeface="Courier New" panose="02070309020205020404" pitchFamily="49" charset="0"/>
                <a:cs typeface="Courier New" panose="02070309020205020404" pitchFamily="49" charset="0"/>
              </a:rPr>
              <a:t>', data=df)</a:t>
            </a:r>
          </a:p>
          <a:p>
            <a:r>
              <a:rPr lang="en-US" sz="1100" dirty="0" err="1">
                <a:latin typeface="Courier New" panose="02070309020205020404" pitchFamily="49" charset="0"/>
                <a:cs typeface="Courier New" panose="02070309020205020404" pitchFamily="49" charset="0"/>
              </a:rPr>
              <a:t>plt.title</a:t>
            </a:r>
            <a:r>
              <a:rPr lang="en-US" sz="1100" dirty="0">
                <a:latin typeface="Courier New" panose="02070309020205020404" pitchFamily="49" charset="0"/>
                <a:cs typeface="Courier New" panose="02070309020205020404" pitchFamily="49" charset="0"/>
              </a:rPr>
              <a:t>('Sale Dollars per Day of Week')</a:t>
            </a:r>
          </a:p>
          <a:p>
            <a:r>
              <a:rPr lang="en-US" sz="1100" dirty="0" err="1">
                <a:latin typeface="Courier New" panose="02070309020205020404" pitchFamily="49" charset="0"/>
                <a:cs typeface="Courier New" panose="02070309020205020404" pitchFamily="49" charset="0"/>
              </a:rPr>
              <a:t>plt.xlabel</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day_of_week</a:t>
            </a:r>
            <a:r>
              <a:rPr lang="en-US" sz="1100" dirty="0">
                <a:latin typeface="Courier New" panose="02070309020205020404" pitchFamily="49" charset="0"/>
                <a:cs typeface="Courier New" panose="02070309020205020404" pitchFamily="49" charset="0"/>
              </a:rPr>
              <a:t> (mon=0, sun=6)')</a:t>
            </a:r>
            <a:endParaRPr lang="en-ID" sz="1100" dirty="0">
              <a:latin typeface="Courier New" panose="02070309020205020404" pitchFamily="49" charset="0"/>
              <a:cs typeface="Courier New" panose="02070309020205020404" pitchFamily="49" charset="0"/>
            </a:endParaRPr>
          </a:p>
        </p:txBody>
      </p:sp>
      <p:pic>
        <p:nvPicPr>
          <p:cNvPr id="6146" name="Picture 2">
            <a:extLst>
              <a:ext uri="{FF2B5EF4-FFF2-40B4-BE49-F238E27FC236}">
                <a16:creationId xmlns:a16="http://schemas.microsoft.com/office/drawing/2014/main" id="{A59363E6-36E4-4732-8A2D-86A71732D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434" y="2335861"/>
            <a:ext cx="5213670" cy="35332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5CED8E7-4F2D-41D5-9996-BC0C59397B13}"/>
              </a:ext>
            </a:extLst>
          </p:cNvPr>
          <p:cNvSpPr txBox="1"/>
          <p:nvPr/>
        </p:nvSpPr>
        <p:spPr>
          <a:xfrm>
            <a:off x="6501052" y="3576530"/>
            <a:ext cx="4482517" cy="1384995"/>
          </a:xfrm>
          <a:prstGeom prst="rect">
            <a:avLst/>
          </a:prstGeom>
          <a:noFill/>
        </p:spPr>
        <p:txBody>
          <a:bodyPr wrap="square">
            <a:spAutoFit/>
          </a:bodyPr>
          <a:lstStyle/>
          <a:p>
            <a:r>
              <a:rPr lang="en-US" sz="1400" b="0" i="0" dirty="0">
                <a:solidFill>
                  <a:schemeClr val="tx1">
                    <a:lumMod val="75000"/>
                    <a:lumOff val="25000"/>
                  </a:schemeClr>
                </a:solidFill>
                <a:effectLst/>
              </a:rPr>
              <a:t>Why are there no Sundays in our data?</a:t>
            </a:r>
            <a:br>
              <a:rPr lang="en-US" sz="1400" dirty="0">
                <a:solidFill>
                  <a:schemeClr val="tx1">
                    <a:lumMod val="75000"/>
                    <a:lumOff val="25000"/>
                  </a:schemeClr>
                </a:solidFill>
              </a:rPr>
            </a:br>
            <a:r>
              <a:rPr lang="en-US" sz="1400" b="0" i="0" dirty="0">
                <a:solidFill>
                  <a:schemeClr val="tx1">
                    <a:lumMod val="75000"/>
                    <a:lumOff val="25000"/>
                  </a:schemeClr>
                </a:solidFill>
                <a:effectLst/>
              </a:rPr>
              <a:t>There is a law in USA called Blue Law. Many states prohibit selling alcohol for on and off-premises sales in one form or another on Sundays at some restricted time, under the idea that people should be in church on Sunday morning, or at least not drinking.</a:t>
            </a:r>
            <a:endParaRPr lang="en-ID" sz="1400" dirty="0">
              <a:solidFill>
                <a:schemeClr val="tx1">
                  <a:lumMod val="75000"/>
                  <a:lumOff val="25000"/>
                </a:schemeClr>
              </a:solidFill>
            </a:endParaRPr>
          </a:p>
        </p:txBody>
      </p:sp>
    </p:spTree>
    <p:extLst>
      <p:ext uri="{BB962C8B-B14F-4D97-AF65-F5344CB8AC3E}">
        <p14:creationId xmlns:p14="http://schemas.microsoft.com/office/powerpoint/2010/main" val="296306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1DA65-970B-4118-A70A-54F00860629A}"/>
              </a:ext>
            </a:extLst>
          </p:cNvPr>
          <p:cNvSpPr>
            <a:spLocks noGrp="1"/>
          </p:cNvSpPr>
          <p:nvPr>
            <p:ph type="title"/>
          </p:nvPr>
        </p:nvSpPr>
        <p:spPr/>
        <p:txBody>
          <a:bodyPr/>
          <a:lstStyle/>
          <a:p>
            <a:pPr algn="ctr"/>
            <a:r>
              <a:rPr lang="en-US" dirty="0"/>
              <a:t>Introduction</a:t>
            </a:r>
            <a:endParaRPr lang="en-ID" dirty="0"/>
          </a:p>
        </p:txBody>
      </p:sp>
      <p:pic>
        <p:nvPicPr>
          <p:cNvPr id="7" name="Picture 6">
            <a:hlinkClick r:id="rId2" action="ppaction://hlinksldjump"/>
            <a:extLst>
              <a:ext uri="{FF2B5EF4-FFF2-40B4-BE49-F238E27FC236}">
                <a16:creationId xmlns:a16="http://schemas.microsoft.com/office/drawing/2014/main" id="{DF9DC8F4-5F1B-432F-A8C8-4B3A269D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2" name="Picture Placeholder 11">
            <a:extLst>
              <a:ext uri="{FF2B5EF4-FFF2-40B4-BE49-F238E27FC236}">
                <a16:creationId xmlns:a16="http://schemas.microsoft.com/office/drawing/2014/main" id="{75C75B16-F2D8-464B-B2A7-4F7E3A24D0D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6620" b="16620"/>
          <a:stretch>
            <a:fillRect/>
          </a:stretch>
        </p:blipFill>
        <p:spPr/>
      </p:pic>
    </p:spTree>
    <p:extLst>
      <p:ext uri="{BB962C8B-B14F-4D97-AF65-F5344CB8AC3E}">
        <p14:creationId xmlns:p14="http://schemas.microsoft.com/office/powerpoint/2010/main" val="50550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object attributes (1) </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3078" name="Picture 6">
            <a:extLst>
              <a:ext uri="{FF2B5EF4-FFF2-40B4-BE49-F238E27FC236}">
                <a16:creationId xmlns:a16="http://schemas.microsoft.com/office/drawing/2014/main" id="{3FF66A4B-9A33-409A-BA6B-41784373F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473" y="3097443"/>
            <a:ext cx="4493053" cy="31691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4135BC-C43B-4DA7-8FC9-AA7C71A2ABC0}"/>
              </a:ext>
            </a:extLst>
          </p:cNvPr>
          <p:cNvSpPr txBox="1"/>
          <p:nvPr/>
        </p:nvSpPr>
        <p:spPr>
          <a:xfrm>
            <a:off x="1097280" y="2107010"/>
            <a:ext cx="10058400" cy="1446550"/>
          </a:xfrm>
          <a:prstGeom prst="rect">
            <a:avLst/>
          </a:prstGeom>
          <a:noFill/>
        </p:spPr>
        <p:txBody>
          <a:bodyPr wrap="square">
            <a:spAutoFit/>
          </a:bodyPr>
          <a:lstStyle/>
          <a:p>
            <a:r>
              <a:rPr lang="en-ID" sz="1100" dirty="0" err="1">
                <a:latin typeface="Courier New" panose="02070309020205020404" pitchFamily="49" charset="0"/>
                <a:cs typeface="Courier New" panose="02070309020205020404" pitchFamily="49" charset="0"/>
              </a:rPr>
              <a:t>by_county</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df.groupby</a:t>
            </a:r>
            <a:r>
              <a:rPr lang="en-ID" sz="1100" dirty="0">
                <a:latin typeface="Courier New" panose="02070309020205020404" pitchFamily="49" charset="0"/>
                <a:cs typeface="Courier New" panose="02070309020205020404" pitchFamily="49" charset="0"/>
              </a:rPr>
              <a:t>('county').mean()</a:t>
            </a:r>
          </a:p>
          <a:p>
            <a:endParaRPr lang="en-ID" sz="1100" dirty="0">
              <a:latin typeface="Courier New" panose="02070309020205020404" pitchFamily="49" charset="0"/>
              <a:cs typeface="Courier New" panose="02070309020205020404" pitchFamily="49" charset="0"/>
            </a:endParaRPr>
          </a:p>
          <a:p>
            <a:r>
              <a:rPr lang="en-ID" sz="1100" dirty="0" err="1">
                <a:latin typeface="Courier New" panose="02070309020205020404" pitchFamily="49" charset="0"/>
                <a:cs typeface="Courier New" panose="02070309020205020404" pitchFamily="49" charset="0"/>
              </a:rPr>
              <a:t>plt.figure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figsize</a:t>
            </a:r>
            <a:r>
              <a:rPr lang="en-ID" sz="1100" dirty="0">
                <a:latin typeface="Courier New" panose="02070309020205020404" pitchFamily="49" charset="0"/>
                <a:cs typeface="Courier New" panose="02070309020205020404" pitchFamily="49" charset="0"/>
              </a:rPr>
              <a:t>=(8, 6))</a:t>
            </a:r>
          </a:p>
          <a:p>
            <a:r>
              <a:rPr lang="en-ID" sz="1100" dirty="0" err="1">
                <a:latin typeface="Courier New" panose="02070309020205020404" pitchFamily="49" charset="0"/>
                <a:cs typeface="Courier New" panose="02070309020205020404" pitchFamily="49" charset="0"/>
              </a:rPr>
              <a:t>by_county.sort_values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sale_dollars</a:t>
            </a:r>
            <a:r>
              <a:rPr lang="en-ID" sz="1100" dirty="0">
                <a:latin typeface="Courier New" panose="02070309020205020404" pitchFamily="49" charset="0"/>
                <a:cs typeface="Courier New" panose="02070309020205020404" pitchFamily="49" charset="0"/>
              </a:rPr>
              <a:t>', ascending=True)['</a:t>
            </a:r>
            <a:r>
              <a:rPr lang="en-ID" sz="1100" dirty="0" err="1">
                <a:latin typeface="Courier New" panose="02070309020205020404" pitchFamily="49" charset="0"/>
                <a:cs typeface="Courier New" panose="02070309020205020404" pitchFamily="49" charset="0"/>
              </a:rPr>
              <a:t>sale_dollars</a:t>
            </a:r>
            <a:r>
              <a:rPr lang="en-ID" sz="1100" dirty="0">
                <a:latin typeface="Courier New" panose="02070309020205020404" pitchFamily="49" charset="0"/>
                <a:cs typeface="Courier New" panose="02070309020205020404" pitchFamily="49" charset="0"/>
              </a:rPr>
              <a:t>'].tail(10).plot(kind='</a:t>
            </a:r>
            <a:r>
              <a:rPr lang="en-ID" sz="1100" dirty="0" err="1">
                <a:latin typeface="Courier New" panose="02070309020205020404" pitchFamily="49" charset="0"/>
                <a:cs typeface="Courier New" panose="02070309020205020404" pitchFamily="49" charset="0"/>
              </a:rPr>
              <a:t>barh</a:t>
            </a:r>
            <a:r>
              <a:rPr lang="en-ID" sz="1100" dirty="0">
                <a:latin typeface="Courier New" panose="02070309020205020404" pitchFamily="49" charset="0"/>
                <a:cs typeface="Courier New" panose="02070309020205020404" pitchFamily="49" charset="0"/>
              </a:rPr>
              <a:t>')</a:t>
            </a:r>
          </a:p>
          <a:p>
            <a:r>
              <a:rPr lang="en-ID" sz="1100" dirty="0" err="1">
                <a:latin typeface="Courier New" panose="02070309020205020404" pitchFamily="49" charset="0"/>
                <a:cs typeface="Courier New" panose="02070309020205020404" pitchFamily="49" charset="0"/>
              </a:rPr>
              <a:t>plt.title</a:t>
            </a:r>
            <a:r>
              <a:rPr lang="en-ID" sz="1100" dirty="0">
                <a:latin typeface="Courier New" panose="02070309020205020404" pitchFamily="49" charset="0"/>
                <a:cs typeface="Courier New" panose="02070309020205020404" pitchFamily="49" charset="0"/>
              </a:rPr>
              <a:t>('Top 10 Counties with Highest Liquor Sales')</a:t>
            </a:r>
          </a:p>
          <a:p>
            <a:r>
              <a:rPr lang="en-ID" sz="1100" dirty="0" err="1">
                <a:latin typeface="Courier New" panose="02070309020205020404" pitchFamily="49" charset="0"/>
                <a:cs typeface="Courier New" panose="02070309020205020404" pitchFamily="49" charset="0"/>
              </a:rPr>
              <a:t>plt.ylabel</a:t>
            </a:r>
            <a:r>
              <a:rPr lang="en-ID" sz="1100" dirty="0">
                <a:latin typeface="Courier New" panose="02070309020205020404" pitchFamily="49" charset="0"/>
                <a:cs typeface="Courier New" panose="02070309020205020404" pitchFamily="49" charset="0"/>
              </a:rPr>
              <a:t>('County')</a:t>
            </a:r>
          </a:p>
          <a:p>
            <a:r>
              <a:rPr lang="en-ID" sz="1100" dirty="0" err="1">
                <a:latin typeface="Courier New" panose="02070309020205020404" pitchFamily="49" charset="0"/>
                <a:cs typeface="Courier New" panose="02070309020205020404" pitchFamily="49" charset="0"/>
              </a:rPr>
              <a:t>plt.xlabel</a:t>
            </a:r>
            <a:r>
              <a:rPr lang="en-ID" sz="1100" dirty="0">
                <a:latin typeface="Courier New" panose="02070309020205020404" pitchFamily="49" charset="0"/>
                <a:cs typeface="Courier New" panose="02070309020205020404" pitchFamily="49" charset="0"/>
              </a:rPr>
              <a:t>('Sales (USD)')</a:t>
            </a:r>
          </a:p>
          <a:p>
            <a:r>
              <a:rPr lang="en-ID" sz="1100" dirty="0" err="1">
                <a:latin typeface="Courier New" panose="02070309020205020404" pitchFamily="49" charset="0"/>
                <a:cs typeface="Courier New" panose="02070309020205020404" pitchFamily="49" charset="0"/>
              </a:rPr>
              <a:t>plt.show</a:t>
            </a:r>
            <a:r>
              <a:rPr lang="en-ID" sz="1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09321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object attributes (2) </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7170" name="Picture 2">
            <a:extLst>
              <a:ext uri="{FF2B5EF4-FFF2-40B4-BE49-F238E27FC236}">
                <a16:creationId xmlns:a16="http://schemas.microsoft.com/office/drawing/2014/main" id="{3F93EFEF-1FDD-423B-8F22-0052EE92E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5566" y="2221530"/>
            <a:ext cx="5380868" cy="364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object attributes (3) </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9218" name="Picture 2">
            <a:extLst>
              <a:ext uri="{FF2B5EF4-FFF2-40B4-BE49-F238E27FC236}">
                <a16:creationId xmlns:a16="http://schemas.microsoft.com/office/drawing/2014/main" id="{AA350CCF-9C20-46D7-A677-B4E15B17A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112" y="2301250"/>
            <a:ext cx="581977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88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object attributes (4) </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6148" name="Picture 4">
            <a:extLst>
              <a:ext uri="{FF2B5EF4-FFF2-40B4-BE49-F238E27FC236}">
                <a16:creationId xmlns:a16="http://schemas.microsoft.com/office/drawing/2014/main" id="{054B3B38-B0C6-443B-8134-07C0727B4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362" y="2221017"/>
            <a:ext cx="562927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06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ction="ppaction://hlinksldjump"/>
            <a:extLst>
              <a:ext uri="{FF2B5EF4-FFF2-40B4-BE49-F238E27FC236}">
                <a16:creationId xmlns:a16="http://schemas.microsoft.com/office/drawing/2014/main" id="{BF3B8226-CE33-4ABF-9DF4-FE2B56064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7" name="Picture 6">
            <a:extLst>
              <a:ext uri="{FF2B5EF4-FFF2-40B4-BE49-F238E27FC236}">
                <a16:creationId xmlns:a16="http://schemas.microsoft.com/office/drawing/2014/main" id="{F4997808-A4AE-4D23-9057-CA77B0BB6271}"/>
              </a:ext>
            </a:extLst>
          </p:cNvPr>
          <p:cNvPicPr>
            <a:picLocks noChangeAspect="1"/>
          </p:cNvPicPr>
          <p:nvPr/>
        </p:nvPicPr>
        <p:blipFill>
          <a:blip r:embed="rId4"/>
          <a:stretch>
            <a:fillRect/>
          </a:stretch>
        </p:blipFill>
        <p:spPr>
          <a:xfrm>
            <a:off x="6417577" y="410625"/>
            <a:ext cx="3934437" cy="2364775"/>
          </a:xfrm>
          <a:prstGeom prst="rect">
            <a:avLst/>
          </a:prstGeom>
        </p:spPr>
      </p:pic>
      <p:pic>
        <p:nvPicPr>
          <p:cNvPr id="9" name="Picture 8">
            <a:extLst>
              <a:ext uri="{FF2B5EF4-FFF2-40B4-BE49-F238E27FC236}">
                <a16:creationId xmlns:a16="http://schemas.microsoft.com/office/drawing/2014/main" id="{8537EA96-8376-460C-848A-8DF4B478A7E7}"/>
              </a:ext>
            </a:extLst>
          </p:cNvPr>
          <p:cNvPicPr>
            <a:picLocks noChangeAspect="1"/>
          </p:cNvPicPr>
          <p:nvPr/>
        </p:nvPicPr>
        <p:blipFill>
          <a:blip r:embed="rId5"/>
          <a:stretch>
            <a:fillRect/>
          </a:stretch>
        </p:blipFill>
        <p:spPr>
          <a:xfrm>
            <a:off x="1690740" y="416823"/>
            <a:ext cx="4405260" cy="2372411"/>
          </a:xfrm>
          <a:prstGeom prst="rect">
            <a:avLst/>
          </a:prstGeom>
        </p:spPr>
      </p:pic>
      <p:pic>
        <p:nvPicPr>
          <p:cNvPr id="11" name="Picture 10">
            <a:extLst>
              <a:ext uri="{FF2B5EF4-FFF2-40B4-BE49-F238E27FC236}">
                <a16:creationId xmlns:a16="http://schemas.microsoft.com/office/drawing/2014/main" id="{3FE77B85-8D4B-4B4D-862C-62EC96C8CCD3}"/>
              </a:ext>
            </a:extLst>
          </p:cNvPr>
          <p:cNvPicPr>
            <a:picLocks noChangeAspect="1"/>
          </p:cNvPicPr>
          <p:nvPr/>
        </p:nvPicPr>
        <p:blipFill>
          <a:blip r:embed="rId6"/>
          <a:stretch>
            <a:fillRect/>
          </a:stretch>
        </p:blipFill>
        <p:spPr>
          <a:xfrm>
            <a:off x="1147542" y="3196108"/>
            <a:ext cx="3134975" cy="2630942"/>
          </a:xfrm>
          <a:prstGeom prst="rect">
            <a:avLst/>
          </a:prstGeom>
        </p:spPr>
      </p:pic>
      <p:pic>
        <p:nvPicPr>
          <p:cNvPr id="5124" name="Picture 4" descr="Image result for iowa bootlegging barzinis">
            <a:extLst>
              <a:ext uri="{FF2B5EF4-FFF2-40B4-BE49-F238E27FC236}">
                <a16:creationId xmlns:a16="http://schemas.microsoft.com/office/drawing/2014/main" id="{575AD787-C3C1-41D5-A8A6-625C0545E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7263" y="3320648"/>
            <a:ext cx="2977328" cy="2381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771E0A2-676E-482D-8731-1CF409784CC2}"/>
              </a:ext>
            </a:extLst>
          </p:cNvPr>
          <p:cNvPicPr>
            <a:picLocks noChangeAspect="1"/>
          </p:cNvPicPr>
          <p:nvPr/>
        </p:nvPicPr>
        <p:blipFill>
          <a:blip r:embed="rId8"/>
          <a:stretch>
            <a:fillRect/>
          </a:stretch>
        </p:blipFill>
        <p:spPr>
          <a:xfrm>
            <a:off x="7689337" y="3071568"/>
            <a:ext cx="3249213" cy="2630942"/>
          </a:xfrm>
          <a:prstGeom prst="rect">
            <a:avLst/>
          </a:prstGeom>
        </p:spPr>
      </p:pic>
    </p:spTree>
    <p:extLst>
      <p:ext uri="{BB962C8B-B14F-4D97-AF65-F5344CB8AC3E}">
        <p14:creationId xmlns:p14="http://schemas.microsoft.com/office/powerpoint/2010/main" val="210233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object attributes (5) </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0242" name="Picture 2">
            <a:extLst>
              <a:ext uri="{FF2B5EF4-FFF2-40B4-BE49-F238E27FC236}">
                <a16:creationId xmlns:a16="http://schemas.microsoft.com/office/drawing/2014/main" id="{57490E4C-1331-4D26-828E-11C1B3C00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467" y="2221017"/>
            <a:ext cx="5534025"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14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err="1"/>
              <a:t>sale_dollars</a:t>
            </a:r>
            <a:r>
              <a:rPr lang="en-US" sz="4400" dirty="0"/>
              <a:t> vs object attributes (5) </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1266" name="Picture 2">
            <a:extLst>
              <a:ext uri="{FF2B5EF4-FFF2-40B4-BE49-F238E27FC236}">
                <a16:creationId xmlns:a16="http://schemas.microsoft.com/office/drawing/2014/main" id="{D1A27571-D6DE-4BB6-8E67-4B9247C3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980" y="2218920"/>
            <a:ext cx="647700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123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ction="ppaction://hlinksldjump"/>
            <a:extLst>
              <a:ext uri="{FF2B5EF4-FFF2-40B4-BE49-F238E27FC236}">
                <a16:creationId xmlns:a16="http://schemas.microsoft.com/office/drawing/2014/main" id="{BF3B8226-CE33-4ABF-9DF4-FE2B56064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3" name="Picture 2">
            <a:extLst>
              <a:ext uri="{FF2B5EF4-FFF2-40B4-BE49-F238E27FC236}">
                <a16:creationId xmlns:a16="http://schemas.microsoft.com/office/drawing/2014/main" id="{87A6D601-8392-41E9-9C6C-5F62823A7BF1}"/>
              </a:ext>
            </a:extLst>
          </p:cNvPr>
          <p:cNvPicPr>
            <a:picLocks noChangeAspect="1"/>
          </p:cNvPicPr>
          <p:nvPr/>
        </p:nvPicPr>
        <p:blipFill>
          <a:blip r:embed="rId4"/>
          <a:stretch>
            <a:fillRect/>
          </a:stretch>
        </p:blipFill>
        <p:spPr>
          <a:xfrm>
            <a:off x="1378591" y="1360214"/>
            <a:ext cx="2049306" cy="3870322"/>
          </a:xfrm>
          <a:prstGeom prst="rect">
            <a:avLst/>
          </a:prstGeom>
        </p:spPr>
      </p:pic>
      <p:pic>
        <p:nvPicPr>
          <p:cNvPr id="10" name="Picture 9">
            <a:extLst>
              <a:ext uri="{FF2B5EF4-FFF2-40B4-BE49-F238E27FC236}">
                <a16:creationId xmlns:a16="http://schemas.microsoft.com/office/drawing/2014/main" id="{CA794445-C982-43F5-BE49-3C17D942C9AB}"/>
              </a:ext>
            </a:extLst>
          </p:cNvPr>
          <p:cNvPicPr>
            <a:picLocks noChangeAspect="1"/>
          </p:cNvPicPr>
          <p:nvPr/>
        </p:nvPicPr>
        <p:blipFill>
          <a:blip r:embed="rId5"/>
          <a:stretch>
            <a:fillRect/>
          </a:stretch>
        </p:blipFill>
        <p:spPr>
          <a:xfrm>
            <a:off x="4710778" y="1106509"/>
            <a:ext cx="1880162" cy="4124027"/>
          </a:xfrm>
          <a:prstGeom prst="rect">
            <a:avLst/>
          </a:prstGeom>
        </p:spPr>
      </p:pic>
      <p:pic>
        <p:nvPicPr>
          <p:cNvPr id="14" name="Picture 13">
            <a:extLst>
              <a:ext uri="{FF2B5EF4-FFF2-40B4-BE49-F238E27FC236}">
                <a16:creationId xmlns:a16="http://schemas.microsoft.com/office/drawing/2014/main" id="{933DDA6C-087D-4932-9626-F9C10A62DFA6}"/>
              </a:ext>
            </a:extLst>
          </p:cNvPr>
          <p:cNvPicPr>
            <a:picLocks noChangeAspect="1"/>
          </p:cNvPicPr>
          <p:nvPr/>
        </p:nvPicPr>
        <p:blipFill>
          <a:blip r:embed="rId6"/>
          <a:stretch>
            <a:fillRect/>
          </a:stretch>
        </p:blipFill>
        <p:spPr>
          <a:xfrm>
            <a:off x="6807420" y="1106509"/>
            <a:ext cx="2431613" cy="4315059"/>
          </a:xfrm>
          <a:prstGeom prst="rect">
            <a:avLst/>
          </a:prstGeom>
        </p:spPr>
      </p:pic>
      <p:pic>
        <p:nvPicPr>
          <p:cNvPr id="16" name="Picture 15">
            <a:extLst>
              <a:ext uri="{FF2B5EF4-FFF2-40B4-BE49-F238E27FC236}">
                <a16:creationId xmlns:a16="http://schemas.microsoft.com/office/drawing/2014/main" id="{E93DF703-B73D-414F-A858-1FCB4FB1981C}"/>
              </a:ext>
            </a:extLst>
          </p:cNvPr>
          <p:cNvPicPr>
            <a:picLocks noChangeAspect="1"/>
          </p:cNvPicPr>
          <p:nvPr/>
        </p:nvPicPr>
        <p:blipFill>
          <a:blip r:embed="rId7"/>
          <a:stretch>
            <a:fillRect/>
          </a:stretch>
        </p:blipFill>
        <p:spPr>
          <a:xfrm>
            <a:off x="9455513" y="944838"/>
            <a:ext cx="1158035" cy="4315060"/>
          </a:xfrm>
          <a:prstGeom prst="rect">
            <a:avLst/>
          </a:prstGeom>
        </p:spPr>
      </p:pic>
      <p:pic>
        <p:nvPicPr>
          <p:cNvPr id="18" name="Picture 17">
            <a:extLst>
              <a:ext uri="{FF2B5EF4-FFF2-40B4-BE49-F238E27FC236}">
                <a16:creationId xmlns:a16="http://schemas.microsoft.com/office/drawing/2014/main" id="{BEF95174-D684-41D5-BACC-48BF4791E844}"/>
              </a:ext>
            </a:extLst>
          </p:cNvPr>
          <p:cNvPicPr>
            <a:picLocks noChangeAspect="1"/>
          </p:cNvPicPr>
          <p:nvPr/>
        </p:nvPicPr>
        <p:blipFill>
          <a:blip r:embed="rId8"/>
          <a:stretch>
            <a:fillRect/>
          </a:stretch>
        </p:blipFill>
        <p:spPr>
          <a:xfrm>
            <a:off x="3427897" y="850834"/>
            <a:ext cx="1116928" cy="4411161"/>
          </a:xfrm>
          <a:prstGeom prst="rect">
            <a:avLst/>
          </a:prstGeom>
        </p:spPr>
      </p:pic>
    </p:spTree>
    <p:extLst>
      <p:ext uri="{BB962C8B-B14F-4D97-AF65-F5344CB8AC3E}">
        <p14:creationId xmlns:p14="http://schemas.microsoft.com/office/powerpoint/2010/main" val="3223299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Mapping </a:t>
            </a:r>
            <a:r>
              <a:rPr lang="en-US" sz="4400" dirty="0" err="1"/>
              <a:t>store_location</a:t>
            </a:r>
            <a:r>
              <a:rPr lang="en-US" sz="4400" dirty="0"/>
              <a:t> (1)</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4" name="TextBox 3">
            <a:extLst>
              <a:ext uri="{FF2B5EF4-FFF2-40B4-BE49-F238E27FC236}">
                <a16:creationId xmlns:a16="http://schemas.microsoft.com/office/drawing/2014/main" id="{FBCEE580-DF28-4059-8C55-F84DD02BFD8C}"/>
              </a:ext>
            </a:extLst>
          </p:cNvPr>
          <p:cNvSpPr txBox="1"/>
          <p:nvPr/>
        </p:nvSpPr>
        <p:spPr>
          <a:xfrm>
            <a:off x="1097279" y="2068176"/>
            <a:ext cx="10058399" cy="923330"/>
          </a:xfrm>
          <a:prstGeom prst="rect">
            <a:avLst/>
          </a:prstGeom>
          <a:noFill/>
        </p:spPr>
        <p:txBody>
          <a:bodyPr wrap="square">
            <a:spAutoFit/>
          </a:bodyPr>
          <a:lstStyle/>
          <a:p>
            <a:r>
              <a:rPr lang="en-US" dirty="0">
                <a:solidFill>
                  <a:schemeClr val="tx1">
                    <a:lumMod val="75000"/>
                    <a:lumOff val="25000"/>
                  </a:schemeClr>
                </a:solidFill>
              </a:rPr>
              <a:t>The instances of this attribute has a format POINT (longitude, latitude). These will draw dots across the graph. But if it’s only the dots, we won’t know what will those represent. We will need an additional data which will draw a map border, especially Iowa counties’. </a:t>
            </a:r>
            <a:endParaRPr lang="en-ID" dirty="0">
              <a:solidFill>
                <a:schemeClr val="tx1">
                  <a:lumMod val="75000"/>
                  <a:lumOff val="25000"/>
                </a:schemeClr>
              </a:solidFill>
            </a:endParaRPr>
          </a:p>
        </p:txBody>
      </p:sp>
      <p:pic>
        <p:nvPicPr>
          <p:cNvPr id="5" name="Picture 4">
            <a:extLst>
              <a:ext uri="{FF2B5EF4-FFF2-40B4-BE49-F238E27FC236}">
                <a16:creationId xmlns:a16="http://schemas.microsoft.com/office/drawing/2014/main" id="{6F61C02D-0D4E-4050-B302-17AF1F7DF031}"/>
              </a:ext>
            </a:extLst>
          </p:cNvPr>
          <p:cNvPicPr>
            <a:picLocks noChangeAspect="1"/>
          </p:cNvPicPr>
          <p:nvPr/>
        </p:nvPicPr>
        <p:blipFill>
          <a:blip r:embed="rId4"/>
          <a:stretch>
            <a:fillRect/>
          </a:stretch>
        </p:blipFill>
        <p:spPr>
          <a:xfrm>
            <a:off x="2947920" y="3172893"/>
            <a:ext cx="6357115" cy="2330145"/>
          </a:xfrm>
          <a:prstGeom prst="rect">
            <a:avLst/>
          </a:prstGeom>
        </p:spPr>
      </p:pic>
      <p:sp>
        <p:nvSpPr>
          <p:cNvPr id="7" name="TextBox 6">
            <a:extLst>
              <a:ext uri="{FF2B5EF4-FFF2-40B4-BE49-F238E27FC236}">
                <a16:creationId xmlns:a16="http://schemas.microsoft.com/office/drawing/2014/main" id="{8CA68382-8EF2-46DD-BEA9-7F71507B7961}"/>
              </a:ext>
            </a:extLst>
          </p:cNvPr>
          <p:cNvSpPr txBox="1"/>
          <p:nvPr/>
        </p:nvSpPr>
        <p:spPr>
          <a:xfrm>
            <a:off x="1097279" y="5684426"/>
            <a:ext cx="10058399" cy="369332"/>
          </a:xfrm>
          <a:prstGeom prst="rect">
            <a:avLst/>
          </a:prstGeom>
          <a:noFill/>
        </p:spPr>
        <p:txBody>
          <a:bodyPr wrap="square">
            <a:spAutoFit/>
          </a:bodyPr>
          <a:lstStyle/>
          <a:p>
            <a:r>
              <a:rPr lang="en-US" dirty="0">
                <a:solidFill>
                  <a:schemeClr val="tx1">
                    <a:lumMod val="75000"/>
                    <a:lumOff val="25000"/>
                  </a:schemeClr>
                </a:solidFill>
              </a:rPr>
              <a:t>The MULTIPOLYGON will draw the map boundary for us.</a:t>
            </a:r>
            <a:endParaRPr lang="en-ID" dirty="0">
              <a:solidFill>
                <a:schemeClr val="tx1">
                  <a:lumMod val="75000"/>
                  <a:lumOff val="25000"/>
                </a:schemeClr>
              </a:solidFill>
            </a:endParaRPr>
          </a:p>
        </p:txBody>
      </p:sp>
    </p:spTree>
    <p:extLst>
      <p:ext uri="{BB962C8B-B14F-4D97-AF65-F5344CB8AC3E}">
        <p14:creationId xmlns:p14="http://schemas.microsoft.com/office/powerpoint/2010/main" val="2703109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Mapping </a:t>
            </a:r>
            <a:r>
              <a:rPr lang="en-US" sz="4400" dirty="0" err="1"/>
              <a:t>store_location</a:t>
            </a:r>
            <a:r>
              <a:rPr lang="en-US" sz="4400" dirty="0"/>
              <a:t> (2)</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026" name="Picture 2">
            <a:extLst>
              <a:ext uri="{FF2B5EF4-FFF2-40B4-BE49-F238E27FC236}">
                <a16:creationId xmlns:a16="http://schemas.microsoft.com/office/drawing/2014/main" id="{1F6EB53F-584B-4818-8A28-5063642C5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481" y="3097823"/>
            <a:ext cx="6467038" cy="31855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7E2642-21C3-487A-B0AA-E6027BB05A7A}"/>
              </a:ext>
            </a:extLst>
          </p:cNvPr>
          <p:cNvSpPr txBox="1"/>
          <p:nvPr/>
        </p:nvSpPr>
        <p:spPr>
          <a:xfrm>
            <a:off x="2018376" y="2107010"/>
            <a:ext cx="8155246" cy="830997"/>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from shapely import </a:t>
            </a:r>
            <a:r>
              <a:rPr lang="en-ID" sz="1200" dirty="0" err="1">
                <a:latin typeface="Courier New" panose="02070309020205020404" pitchFamily="49" charset="0"/>
                <a:cs typeface="Courier New" panose="02070309020205020404" pitchFamily="49" charset="0"/>
              </a:rPr>
              <a:t>wkt</a:t>
            </a:r>
            <a:endParaRPr lang="en-ID" sz="1200" dirty="0">
              <a:latin typeface="Courier New" panose="02070309020205020404" pitchFamily="49" charset="0"/>
              <a:cs typeface="Courier New" panose="02070309020205020404" pitchFamily="49" charset="0"/>
            </a:endParaRPr>
          </a:p>
          <a:p>
            <a:endParaRPr lang="en-ID" sz="1200" dirty="0">
              <a:latin typeface="Courier New" panose="02070309020205020404" pitchFamily="49" charset="0"/>
              <a:cs typeface="Courier New" panose="02070309020205020404" pitchFamily="49" charset="0"/>
            </a:endParaRPr>
          </a:p>
          <a:p>
            <a:r>
              <a:rPr lang="en-ID" sz="1200" dirty="0" err="1">
                <a:latin typeface="Courier New" panose="02070309020205020404" pitchFamily="49" charset="0"/>
                <a:cs typeface="Courier New" panose="02070309020205020404" pitchFamily="49" charset="0"/>
              </a:rPr>
              <a:t>iowa</a:t>
            </a:r>
            <a:r>
              <a:rPr lang="en-ID" sz="1200" dirty="0">
                <a:latin typeface="Courier New" panose="02070309020205020404" pitchFamily="49" charset="0"/>
                <a:cs typeface="Courier New" panose="02070309020205020404" pitchFamily="49" charset="0"/>
              </a:rPr>
              <a:t>['Geometry'] = </a:t>
            </a:r>
            <a:r>
              <a:rPr lang="en-ID" sz="1200" dirty="0" err="1">
                <a:latin typeface="Courier New" panose="02070309020205020404" pitchFamily="49" charset="0"/>
                <a:cs typeface="Courier New" panose="02070309020205020404" pitchFamily="49" charset="0"/>
              </a:rPr>
              <a:t>iowa</a:t>
            </a:r>
            <a:r>
              <a:rPr lang="en-ID" sz="1200" dirty="0">
                <a:latin typeface="Courier New" panose="02070309020205020404" pitchFamily="49" charset="0"/>
                <a:cs typeface="Courier New" panose="02070309020205020404" pitchFamily="49" charset="0"/>
              </a:rPr>
              <a:t>['Geometry'].apply(</a:t>
            </a:r>
            <a:r>
              <a:rPr lang="en-ID" sz="1200" dirty="0" err="1">
                <a:latin typeface="Courier New" panose="02070309020205020404" pitchFamily="49" charset="0"/>
                <a:cs typeface="Courier New" panose="02070309020205020404" pitchFamily="49" charset="0"/>
              </a:rPr>
              <a:t>wkt.loads</a:t>
            </a:r>
            <a:r>
              <a:rPr lang="en-ID" sz="1200" dirty="0">
                <a:latin typeface="Courier New" panose="02070309020205020404" pitchFamily="49" charset="0"/>
                <a:cs typeface="Courier New" panose="02070309020205020404" pitchFamily="49" charset="0"/>
              </a:rPr>
              <a:t>)</a:t>
            </a:r>
          </a:p>
          <a:p>
            <a:r>
              <a:rPr lang="en-ID" sz="1200" dirty="0" err="1">
                <a:latin typeface="Courier New" panose="02070309020205020404" pitchFamily="49" charset="0"/>
                <a:cs typeface="Courier New" panose="02070309020205020404" pitchFamily="49" charset="0"/>
              </a:rPr>
              <a:t>iowa.set_geometry</a:t>
            </a:r>
            <a:r>
              <a:rPr lang="en-ID" sz="1200" dirty="0">
                <a:latin typeface="Courier New" panose="02070309020205020404" pitchFamily="49" charset="0"/>
                <a:cs typeface="Courier New" panose="02070309020205020404" pitchFamily="49" charset="0"/>
              </a:rPr>
              <a:t>('Geometry').plot(</a:t>
            </a:r>
            <a:r>
              <a:rPr lang="en-ID" sz="1200" dirty="0" err="1">
                <a:latin typeface="Courier New" panose="02070309020205020404" pitchFamily="49" charset="0"/>
                <a:cs typeface="Courier New" panose="02070309020205020404" pitchFamily="49" charset="0"/>
              </a:rPr>
              <a:t>figsize</a:t>
            </a:r>
            <a:r>
              <a:rPr lang="en-ID" sz="1200" dirty="0">
                <a:latin typeface="Courier New" panose="02070309020205020404" pitchFamily="49" charset="0"/>
                <a:cs typeface="Courier New" panose="02070309020205020404" pitchFamily="49" charset="0"/>
              </a:rPr>
              <a:t>=(15, 15), </a:t>
            </a:r>
            <a:r>
              <a:rPr lang="en-ID" sz="1200" dirty="0" err="1">
                <a:latin typeface="Courier New" panose="02070309020205020404" pitchFamily="49" charset="0"/>
                <a:cs typeface="Courier New" panose="02070309020205020404" pitchFamily="49" charset="0"/>
              </a:rPr>
              <a:t>color</a:t>
            </a:r>
            <a:r>
              <a:rPr lang="en-ID" sz="1200" dirty="0">
                <a:latin typeface="Courier New" panose="02070309020205020404" pitchFamily="49" charset="0"/>
                <a:cs typeface="Courier New" panose="02070309020205020404" pitchFamily="49" charset="0"/>
              </a:rPr>
              <a:t>='white', </a:t>
            </a:r>
            <a:r>
              <a:rPr lang="en-ID" sz="1200" dirty="0" err="1">
                <a:latin typeface="Courier New" panose="02070309020205020404" pitchFamily="49" charset="0"/>
                <a:cs typeface="Courier New" panose="02070309020205020404" pitchFamily="49" charset="0"/>
              </a:rPr>
              <a:t>edgecolor</a:t>
            </a:r>
            <a:r>
              <a:rPr lang="en-ID" sz="1200" dirty="0">
                <a:latin typeface="Courier New" panose="02070309020205020404" pitchFamily="49" charset="0"/>
                <a:cs typeface="Courier New" panose="02070309020205020404" pitchFamily="49" charset="0"/>
              </a:rPr>
              <a:t>='black')</a:t>
            </a:r>
          </a:p>
        </p:txBody>
      </p:sp>
    </p:spTree>
    <p:extLst>
      <p:ext uri="{BB962C8B-B14F-4D97-AF65-F5344CB8AC3E}">
        <p14:creationId xmlns:p14="http://schemas.microsoft.com/office/powerpoint/2010/main" val="172975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lstStyle/>
          <a:p>
            <a:r>
              <a:rPr lang="en-US" dirty="0"/>
              <a:t>Iowa Liquor Sales</a:t>
            </a:r>
            <a:endParaRPr lang="en-ID" dirty="0"/>
          </a:p>
        </p:txBody>
      </p:sp>
      <p:sp>
        <p:nvSpPr>
          <p:cNvPr id="3" name="Content Placeholder 2">
            <a:extLst>
              <a:ext uri="{FF2B5EF4-FFF2-40B4-BE49-F238E27FC236}">
                <a16:creationId xmlns:a16="http://schemas.microsoft.com/office/drawing/2014/main" id="{CAB0EA70-95EF-41F6-9353-A47931177A64}"/>
              </a:ext>
            </a:extLst>
          </p:cNvPr>
          <p:cNvSpPr>
            <a:spLocks noGrp="1"/>
          </p:cNvSpPr>
          <p:nvPr>
            <p:ph idx="1"/>
          </p:nvPr>
        </p:nvSpPr>
        <p:spPr/>
        <p:txBody>
          <a:bodyPr/>
          <a:lstStyle/>
          <a:p>
            <a:r>
              <a:rPr lang="en-US" dirty="0"/>
              <a:t>This dataset contains every wholesale purchase of liquor in the State of Iowa by retailers for sale to individuals since January 1, 2012. The State of Iowa controls the wholesale distribution of liquor intended for retail sale, which means this dataset offers a complete view of retail liquor sales in the entire state. The dataset contains every wholesale order of liquor by all grocery stores, liquor stores, convenience stores, etc., with details about the store and location, the exact liquor brand and size, and the number of bottles ordered.</a:t>
            </a:r>
          </a:p>
          <a:p>
            <a:r>
              <a:rPr lang="en-US" dirty="0"/>
              <a:t>In addition to being an excellent dataset for analyzing liquor sales, this is a large and clean public dataset of retail sales data. It can be used to explore problems like stockout prediction, retail demand forecasting, and other retail supply chain problems.</a:t>
            </a:r>
          </a:p>
          <a:p>
            <a:endParaRPr lang="en-ID" dirty="0"/>
          </a:p>
        </p:txBody>
      </p:sp>
      <p:pic>
        <p:nvPicPr>
          <p:cNvPr id="6" name="Picture 5">
            <a:hlinkClick r:id="rId2" action="ppaction://hlinksldjump"/>
            <a:extLst>
              <a:ext uri="{FF2B5EF4-FFF2-40B4-BE49-F238E27FC236}">
                <a16:creationId xmlns:a16="http://schemas.microsoft.com/office/drawing/2014/main" id="{D2E26670-47A7-40E8-AB2D-2CC73889B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2898211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37BBA-1963-405D-8639-DF33525B11B8}"/>
              </a:ext>
            </a:extLst>
          </p:cNvPr>
          <p:cNvSpPr txBox="1"/>
          <p:nvPr/>
        </p:nvSpPr>
        <p:spPr>
          <a:xfrm>
            <a:off x="753331" y="488251"/>
            <a:ext cx="7778273" cy="1954381"/>
          </a:xfrm>
          <a:prstGeom prst="rect">
            <a:avLst/>
          </a:prstGeom>
          <a:noFill/>
        </p:spPr>
        <p:txBody>
          <a:bodyPr wrap="square">
            <a:spAutoFit/>
          </a:bodyPr>
          <a:lstStyle/>
          <a:p>
            <a:r>
              <a:rPr lang="en-ID" sz="1100" dirty="0" err="1">
                <a:latin typeface="Courier New" panose="02070309020205020404" pitchFamily="49" charset="0"/>
                <a:cs typeface="Courier New" panose="02070309020205020404" pitchFamily="49" charset="0"/>
              </a:rPr>
              <a:t>coord</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store_location</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str.strip</a:t>
            </a:r>
            <a:r>
              <a:rPr lang="en-ID" sz="1100" dirty="0">
                <a:latin typeface="Courier New" panose="02070309020205020404" pitchFamily="49" charset="0"/>
                <a:cs typeface="Courier New" panose="02070309020205020404" pitchFamily="49" charset="0"/>
              </a:rPr>
              <a:t>().str[7:-1]</a:t>
            </a:r>
          </a:p>
          <a:p>
            <a:r>
              <a:rPr lang="en-ID" sz="1100" dirty="0">
                <a:latin typeface="Courier New" panose="02070309020205020404" pitchFamily="49" charset="0"/>
                <a:cs typeface="Courier New" panose="02070309020205020404" pitchFamily="49" charset="0"/>
              </a:rPr>
              <a:t>x = </a:t>
            </a:r>
            <a:r>
              <a:rPr lang="en-ID" sz="1100" dirty="0" err="1">
                <a:latin typeface="Courier New" panose="02070309020205020404" pitchFamily="49" charset="0"/>
                <a:cs typeface="Courier New" panose="02070309020205020404" pitchFamily="49" charset="0"/>
              </a:rPr>
              <a:t>coord.str.split</a:t>
            </a:r>
            <a:r>
              <a:rPr lang="en-ID" sz="1100" dirty="0">
                <a:latin typeface="Courier New" panose="02070309020205020404" pitchFamily="49" charset="0"/>
                <a:cs typeface="Courier New" panose="02070309020205020404" pitchFamily="49" charset="0"/>
              </a:rPr>
              <a:t>(' ').str[0]</a:t>
            </a:r>
          </a:p>
          <a:p>
            <a:r>
              <a:rPr lang="en-ID" sz="1100" dirty="0">
                <a:latin typeface="Courier New" panose="02070309020205020404" pitchFamily="49" charset="0"/>
                <a:cs typeface="Courier New" panose="02070309020205020404" pitchFamily="49" charset="0"/>
              </a:rPr>
              <a:t>y = </a:t>
            </a:r>
            <a:r>
              <a:rPr lang="en-ID" sz="1100" dirty="0" err="1">
                <a:latin typeface="Courier New" panose="02070309020205020404" pitchFamily="49" charset="0"/>
                <a:cs typeface="Courier New" panose="02070309020205020404" pitchFamily="49" charset="0"/>
              </a:rPr>
              <a:t>coord.str.split</a:t>
            </a:r>
            <a:r>
              <a:rPr lang="en-ID" sz="1100" dirty="0">
                <a:latin typeface="Courier New" panose="02070309020205020404" pitchFamily="49" charset="0"/>
                <a:cs typeface="Courier New" panose="02070309020205020404" pitchFamily="49" charset="0"/>
              </a:rPr>
              <a:t>(' ').str[1]</a:t>
            </a:r>
          </a:p>
          <a:p>
            <a:endParaRPr lang="en-ID" sz="1100" dirty="0">
              <a:latin typeface="Courier New" panose="02070309020205020404" pitchFamily="49" charset="0"/>
              <a:cs typeface="Courier New" panose="02070309020205020404" pitchFamily="49" charset="0"/>
            </a:endParaRPr>
          </a:p>
          <a:p>
            <a:r>
              <a:rPr lang="en-ID" sz="1100" dirty="0" err="1">
                <a:latin typeface="Courier New" panose="02070309020205020404" pitchFamily="49" charset="0"/>
                <a:cs typeface="Courier New" panose="02070309020205020404" pitchFamily="49" charset="0"/>
              </a:rPr>
              <a:t>geo_df</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gpd.GeoDataFrame</a:t>
            </a:r>
            <a:r>
              <a:rPr lang="en-ID" sz="1100" dirty="0">
                <a:latin typeface="Courier New" panose="02070309020205020404" pitchFamily="49" charset="0"/>
                <a:cs typeface="Courier New" panose="02070309020205020404" pitchFamily="49" charset="0"/>
              </a:rPr>
              <a:t>(df, </a:t>
            </a:r>
            <a:r>
              <a:rPr lang="en-ID" sz="1100" dirty="0" err="1">
                <a:latin typeface="Courier New" panose="02070309020205020404" pitchFamily="49" charset="0"/>
                <a:cs typeface="Courier New" panose="02070309020205020404" pitchFamily="49" charset="0"/>
              </a:rPr>
              <a:t>crs</a:t>
            </a:r>
            <a:r>
              <a:rPr lang="en-ID" sz="1100" dirty="0">
                <a:latin typeface="Courier New" panose="02070309020205020404" pitchFamily="49" charset="0"/>
                <a:cs typeface="Courier New" panose="02070309020205020404" pitchFamily="49" charset="0"/>
              </a:rPr>
              <a:t>={'init':'epsg:4326'}, geometry=</a:t>
            </a:r>
            <a:r>
              <a:rPr lang="en-ID" sz="1100" dirty="0" err="1">
                <a:latin typeface="Courier New" panose="02070309020205020404" pitchFamily="49" charset="0"/>
                <a:cs typeface="Courier New" panose="02070309020205020404" pitchFamily="49" charset="0"/>
              </a:rPr>
              <a:t>gpd.points_from_xy</a:t>
            </a:r>
            <a:r>
              <a:rPr lang="en-ID" sz="1100" dirty="0">
                <a:latin typeface="Courier New" panose="02070309020205020404" pitchFamily="49" charset="0"/>
                <a:cs typeface="Courier New" panose="02070309020205020404" pitchFamily="49" charset="0"/>
              </a:rPr>
              <a:t>(x, y))</a:t>
            </a:r>
          </a:p>
          <a:p>
            <a:endParaRPr lang="en-ID" sz="1100" dirty="0">
              <a:latin typeface="Courier New" panose="02070309020205020404" pitchFamily="49" charset="0"/>
              <a:cs typeface="Courier New" panose="02070309020205020404" pitchFamily="49" charset="0"/>
            </a:endParaRPr>
          </a:p>
          <a:p>
            <a:r>
              <a:rPr lang="en-ID" sz="1100" dirty="0" err="1">
                <a:latin typeface="Courier New" panose="02070309020205020404" pitchFamily="49" charset="0"/>
                <a:cs typeface="Courier New" panose="02070309020205020404" pitchFamily="49" charset="0"/>
              </a:rPr>
              <a:t>plt.figure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figsize</a:t>
            </a:r>
            <a:r>
              <a:rPr lang="en-ID" sz="1100" dirty="0">
                <a:latin typeface="Courier New" panose="02070309020205020404" pitchFamily="49" charset="0"/>
                <a:cs typeface="Courier New" panose="02070309020205020404" pitchFamily="49" charset="0"/>
              </a:rPr>
              <a:t>=(15, 8))</a:t>
            </a:r>
          </a:p>
          <a:p>
            <a:r>
              <a:rPr lang="en-ID" sz="1100" dirty="0" err="1">
                <a:latin typeface="Courier New" panose="02070309020205020404" pitchFamily="49" charset="0"/>
                <a:cs typeface="Courier New" panose="02070309020205020404" pitchFamily="49" charset="0"/>
              </a:rPr>
              <a:t>ax</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iowa.set_geometry</a:t>
            </a:r>
            <a:r>
              <a:rPr lang="en-ID" sz="1100" dirty="0">
                <a:latin typeface="Courier New" panose="02070309020205020404" pitchFamily="49" charset="0"/>
                <a:cs typeface="Courier New" panose="02070309020205020404" pitchFamily="49" charset="0"/>
              </a:rPr>
              <a:t>('Geometry').plot(</a:t>
            </a:r>
            <a:r>
              <a:rPr lang="en-ID" sz="1100" dirty="0" err="1">
                <a:latin typeface="Courier New" panose="02070309020205020404" pitchFamily="49" charset="0"/>
                <a:cs typeface="Courier New" panose="02070309020205020404" pitchFamily="49" charset="0"/>
              </a:rPr>
              <a:t>figsize</a:t>
            </a:r>
            <a:r>
              <a:rPr lang="en-ID" sz="1100" dirty="0">
                <a:latin typeface="Courier New" panose="02070309020205020404" pitchFamily="49" charset="0"/>
                <a:cs typeface="Courier New" panose="02070309020205020404" pitchFamily="49" charset="0"/>
              </a:rPr>
              <a:t>=(15, 15), </a:t>
            </a:r>
            <a:r>
              <a:rPr lang="en-ID" sz="1100" dirty="0" err="1">
                <a:latin typeface="Courier New" panose="02070309020205020404" pitchFamily="49" charset="0"/>
                <a:cs typeface="Courier New" panose="02070309020205020404" pitchFamily="49" charset="0"/>
              </a:rPr>
              <a:t>color</a:t>
            </a:r>
            <a:r>
              <a:rPr lang="en-ID" sz="1100" dirty="0">
                <a:latin typeface="Courier New" panose="02070309020205020404" pitchFamily="49" charset="0"/>
                <a:cs typeface="Courier New" panose="02070309020205020404" pitchFamily="49" charset="0"/>
              </a:rPr>
              <a:t>='white', </a:t>
            </a:r>
            <a:r>
              <a:rPr lang="en-ID" sz="1100" dirty="0" err="1">
                <a:latin typeface="Courier New" panose="02070309020205020404" pitchFamily="49" charset="0"/>
                <a:cs typeface="Courier New" panose="02070309020205020404" pitchFamily="49" charset="0"/>
              </a:rPr>
              <a:t>edgecolor</a:t>
            </a:r>
            <a:r>
              <a:rPr lang="en-ID" sz="1100" dirty="0">
                <a:latin typeface="Courier New" panose="02070309020205020404" pitchFamily="49" charset="0"/>
                <a:cs typeface="Courier New" panose="02070309020205020404" pitchFamily="49" charset="0"/>
              </a:rPr>
              <a:t>='black')</a:t>
            </a:r>
          </a:p>
          <a:p>
            <a:r>
              <a:rPr lang="en-ID" sz="1100" dirty="0" err="1">
                <a:latin typeface="Courier New" panose="02070309020205020404" pitchFamily="49" charset="0"/>
                <a:cs typeface="Courier New" panose="02070309020205020404" pitchFamily="49" charset="0"/>
              </a:rPr>
              <a:t>geo_df.plot</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ax</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ax</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color</a:t>
            </a:r>
            <a:r>
              <a:rPr lang="en-ID" sz="1100" dirty="0">
                <a:latin typeface="Courier New" panose="02070309020205020404" pitchFamily="49" charset="0"/>
                <a:cs typeface="Courier New" panose="02070309020205020404" pitchFamily="49" charset="0"/>
              </a:rPr>
              <a:t>='purple')</a:t>
            </a:r>
          </a:p>
          <a:p>
            <a:r>
              <a:rPr lang="en-ID" sz="1100" dirty="0" err="1">
                <a:latin typeface="Courier New" panose="02070309020205020404" pitchFamily="49" charset="0"/>
                <a:cs typeface="Courier New" panose="02070309020205020404" pitchFamily="49" charset="0"/>
              </a:rPr>
              <a:t>plt.show</a:t>
            </a:r>
            <a:r>
              <a:rPr lang="en-ID" sz="1100" dirty="0">
                <a:latin typeface="Courier New" panose="02070309020205020404" pitchFamily="49" charset="0"/>
                <a:cs typeface="Courier New" panose="02070309020205020404" pitchFamily="49" charset="0"/>
              </a:rPr>
              <a:t>()</a:t>
            </a:r>
          </a:p>
        </p:txBody>
      </p:sp>
      <p:pic>
        <p:nvPicPr>
          <p:cNvPr id="3" name="Picture 2">
            <a:extLst>
              <a:ext uri="{FF2B5EF4-FFF2-40B4-BE49-F238E27FC236}">
                <a16:creationId xmlns:a16="http://schemas.microsoft.com/office/drawing/2014/main" id="{07BACFF8-E58B-43F3-8C21-2DB44D608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49" y="2615981"/>
            <a:ext cx="4474827" cy="29134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ction="ppaction://hlinksldjump"/>
            <a:extLst>
              <a:ext uri="{FF2B5EF4-FFF2-40B4-BE49-F238E27FC236}">
                <a16:creationId xmlns:a16="http://schemas.microsoft.com/office/drawing/2014/main" id="{BF3B8226-CE33-4ABF-9DF4-FE2B56064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7" name="Picture 6">
            <a:extLst>
              <a:ext uri="{FF2B5EF4-FFF2-40B4-BE49-F238E27FC236}">
                <a16:creationId xmlns:a16="http://schemas.microsoft.com/office/drawing/2014/main" id="{9B2A5E6F-869F-4770-85B2-C3D9DBCF2E6F}"/>
              </a:ext>
            </a:extLst>
          </p:cNvPr>
          <p:cNvPicPr>
            <a:picLocks noChangeAspect="1"/>
          </p:cNvPicPr>
          <p:nvPr/>
        </p:nvPicPr>
        <p:blipFill>
          <a:blip r:embed="rId5"/>
          <a:stretch>
            <a:fillRect/>
          </a:stretch>
        </p:blipFill>
        <p:spPr>
          <a:xfrm>
            <a:off x="5362243" y="2112271"/>
            <a:ext cx="5912561" cy="3920906"/>
          </a:xfrm>
          <a:prstGeom prst="rect">
            <a:avLst/>
          </a:prstGeom>
        </p:spPr>
      </p:pic>
    </p:spTree>
    <p:extLst>
      <p:ext uri="{BB962C8B-B14F-4D97-AF65-F5344CB8AC3E}">
        <p14:creationId xmlns:p14="http://schemas.microsoft.com/office/powerpoint/2010/main" val="3809089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Mapping </a:t>
            </a:r>
            <a:r>
              <a:rPr lang="en-US" sz="4400" dirty="0" err="1"/>
              <a:t>store_location</a:t>
            </a:r>
            <a:r>
              <a:rPr lang="en-US" sz="4400" dirty="0"/>
              <a:t> (3)</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7" name="Picture 6">
            <a:extLst>
              <a:ext uri="{FF2B5EF4-FFF2-40B4-BE49-F238E27FC236}">
                <a16:creationId xmlns:a16="http://schemas.microsoft.com/office/drawing/2014/main" id="{5CD93F6B-ADB0-4AAD-B93C-EEE9668A4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574" y="2118303"/>
            <a:ext cx="4661067" cy="3287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E29C1F-B841-4873-ADFF-3A86F04F5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 y="2215538"/>
            <a:ext cx="4900149" cy="3190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872C4CD-2213-480A-9237-8651B683A234}"/>
              </a:ext>
            </a:extLst>
          </p:cNvPr>
          <p:cNvSpPr txBox="1"/>
          <p:nvPr/>
        </p:nvSpPr>
        <p:spPr>
          <a:xfrm>
            <a:off x="1097279" y="5684426"/>
            <a:ext cx="10058399" cy="369332"/>
          </a:xfrm>
          <a:prstGeom prst="rect">
            <a:avLst/>
          </a:prstGeom>
          <a:noFill/>
        </p:spPr>
        <p:txBody>
          <a:bodyPr wrap="square">
            <a:spAutoFit/>
          </a:bodyPr>
          <a:lstStyle/>
          <a:p>
            <a:r>
              <a:rPr lang="en-US" dirty="0">
                <a:solidFill>
                  <a:schemeClr val="tx1">
                    <a:lumMod val="75000"/>
                    <a:lumOff val="25000"/>
                  </a:schemeClr>
                </a:solidFill>
              </a:rPr>
              <a:t>Even though most stores are located in Polk, it doesn’t have the highest liquor sales.</a:t>
            </a:r>
            <a:endParaRPr lang="en-ID" dirty="0">
              <a:solidFill>
                <a:schemeClr val="tx1">
                  <a:lumMod val="75000"/>
                  <a:lumOff val="25000"/>
                </a:schemeClr>
              </a:solidFill>
            </a:endParaRPr>
          </a:p>
        </p:txBody>
      </p:sp>
    </p:spTree>
    <p:extLst>
      <p:ext uri="{BB962C8B-B14F-4D97-AF65-F5344CB8AC3E}">
        <p14:creationId xmlns:p14="http://schemas.microsoft.com/office/powerpoint/2010/main" val="1388230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1DA65-970B-4118-A70A-54F00860629A}"/>
              </a:ext>
            </a:extLst>
          </p:cNvPr>
          <p:cNvSpPr>
            <a:spLocks noGrp="1"/>
          </p:cNvSpPr>
          <p:nvPr>
            <p:ph type="title"/>
          </p:nvPr>
        </p:nvSpPr>
        <p:spPr/>
        <p:txBody>
          <a:bodyPr/>
          <a:lstStyle/>
          <a:p>
            <a:pPr algn="ctr"/>
            <a:r>
              <a:rPr lang="en-US" dirty="0"/>
              <a:t>Regression Model</a:t>
            </a:r>
            <a:endParaRPr lang="en-ID" dirty="0"/>
          </a:p>
        </p:txBody>
      </p:sp>
      <p:pic>
        <p:nvPicPr>
          <p:cNvPr id="7" name="Picture 6">
            <a:hlinkClick r:id="rId2" action="ppaction://hlinksldjump"/>
            <a:extLst>
              <a:ext uri="{FF2B5EF4-FFF2-40B4-BE49-F238E27FC236}">
                <a16:creationId xmlns:a16="http://schemas.microsoft.com/office/drawing/2014/main" id="{DF9DC8F4-5F1B-432F-A8C8-4B3A269D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2" name="Picture Placeholder 11">
            <a:extLst>
              <a:ext uri="{FF2B5EF4-FFF2-40B4-BE49-F238E27FC236}">
                <a16:creationId xmlns:a16="http://schemas.microsoft.com/office/drawing/2014/main" id="{75C75B16-F2D8-464B-B2A7-4F7E3A24D0D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6620" b="16620"/>
          <a:stretch>
            <a:fillRect/>
          </a:stretch>
        </p:blipFill>
        <p:spPr/>
      </p:pic>
    </p:spTree>
    <p:extLst>
      <p:ext uri="{BB962C8B-B14F-4D97-AF65-F5344CB8AC3E}">
        <p14:creationId xmlns:p14="http://schemas.microsoft.com/office/powerpoint/2010/main" val="3503893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Choosing the Attributes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4" name="TextBox 3">
            <a:extLst>
              <a:ext uri="{FF2B5EF4-FFF2-40B4-BE49-F238E27FC236}">
                <a16:creationId xmlns:a16="http://schemas.microsoft.com/office/drawing/2014/main" id="{FBCEE580-DF28-4059-8C55-F84DD02BFD8C}"/>
              </a:ext>
            </a:extLst>
          </p:cNvPr>
          <p:cNvSpPr txBox="1"/>
          <p:nvPr/>
        </p:nvSpPr>
        <p:spPr>
          <a:xfrm>
            <a:off x="1097279" y="2068176"/>
            <a:ext cx="10058399" cy="923330"/>
          </a:xfrm>
          <a:prstGeom prst="rect">
            <a:avLst/>
          </a:prstGeom>
          <a:noFill/>
        </p:spPr>
        <p:txBody>
          <a:bodyPr wrap="square">
            <a:spAutoFit/>
          </a:bodyPr>
          <a:lstStyle/>
          <a:p>
            <a:r>
              <a:rPr lang="en-US" dirty="0">
                <a:solidFill>
                  <a:schemeClr val="tx1">
                    <a:lumMod val="75000"/>
                    <a:lumOff val="25000"/>
                  </a:schemeClr>
                </a:solidFill>
              </a:rPr>
              <a:t>From the cleaned data that we have, we will try to build a simple regression model based on the </a:t>
            </a:r>
            <a:r>
              <a:rPr lang="en-US" dirty="0" err="1">
                <a:solidFill>
                  <a:schemeClr val="tx1">
                    <a:lumMod val="75000"/>
                    <a:lumOff val="25000"/>
                  </a:schemeClr>
                </a:solidFill>
              </a:rPr>
              <a:t>state_bottle_retail</a:t>
            </a:r>
            <a:r>
              <a:rPr lang="en-US" dirty="0">
                <a:solidFill>
                  <a:schemeClr val="tx1">
                    <a:lumMod val="75000"/>
                    <a:lumOff val="25000"/>
                  </a:schemeClr>
                </a:solidFill>
              </a:rPr>
              <a:t>. The attributes for the training are </a:t>
            </a:r>
            <a:r>
              <a:rPr lang="en-US" dirty="0" err="1">
                <a:solidFill>
                  <a:schemeClr val="tx1">
                    <a:lumMod val="75000"/>
                    <a:lumOff val="25000"/>
                  </a:schemeClr>
                </a:solidFill>
              </a:rPr>
              <a:t>store_name</a:t>
            </a:r>
            <a:r>
              <a:rPr lang="en-US" dirty="0">
                <a:solidFill>
                  <a:schemeClr val="tx1">
                    <a:lumMod val="75000"/>
                    <a:lumOff val="25000"/>
                  </a:schemeClr>
                </a:solidFill>
              </a:rPr>
              <a:t>, city, county, </a:t>
            </a:r>
            <a:r>
              <a:rPr lang="en-US" dirty="0" err="1">
                <a:solidFill>
                  <a:schemeClr val="tx1">
                    <a:lumMod val="75000"/>
                    <a:lumOff val="25000"/>
                  </a:schemeClr>
                </a:solidFill>
              </a:rPr>
              <a:t>category_name</a:t>
            </a:r>
            <a:r>
              <a:rPr lang="en-US" dirty="0">
                <a:solidFill>
                  <a:schemeClr val="tx1">
                    <a:lumMod val="75000"/>
                    <a:lumOff val="25000"/>
                  </a:schemeClr>
                </a:solidFill>
              </a:rPr>
              <a:t>, </a:t>
            </a:r>
            <a:r>
              <a:rPr lang="en-US" dirty="0" err="1">
                <a:solidFill>
                  <a:schemeClr val="tx1">
                    <a:lumMod val="75000"/>
                    <a:lumOff val="25000"/>
                  </a:schemeClr>
                </a:solidFill>
              </a:rPr>
              <a:t>vendor_name</a:t>
            </a:r>
            <a:r>
              <a:rPr lang="en-US" dirty="0">
                <a:solidFill>
                  <a:schemeClr val="tx1">
                    <a:lumMod val="75000"/>
                    <a:lumOff val="25000"/>
                  </a:schemeClr>
                </a:solidFill>
              </a:rPr>
              <a:t>, </a:t>
            </a:r>
            <a:r>
              <a:rPr lang="en-US" dirty="0" err="1">
                <a:solidFill>
                  <a:schemeClr val="tx1">
                    <a:lumMod val="75000"/>
                    <a:lumOff val="25000"/>
                  </a:schemeClr>
                </a:solidFill>
              </a:rPr>
              <a:t>item_description</a:t>
            </a:r>
            <a:r>
              <a:rPr lang="en-US" dirty="0">
                <a:solidFill>
                  <a:schemeClr val="tx1">
                    <a:lumMod val="75000"/>
                    <a:lumOff val="25000"/>
                  </a:schemeClr>
                </a:solidFill>
              </a:rPr>
              <a:t>, pack, </a:t>
            </a:r>
            <a:r>
              <a:rPr lang="en-US" dirty="0" err="1">
                <a:solidFill>
                  <a:schemeClr val="tx1">
                    <a:lumMod val="75000"/>
                    <a:lumOff val="25000"/>
                  </a:schemeClr>
                </a:solidFill>
              </a:rPr>
              <a:t>bottle_volume_ml</a:t>
            </a:r>
            <a:r>
              <a:rPr lang="en-US" dirty="0">
                <a:solidFill>
                  <a:schemeClr val="tx1">
                    <a:lumMod val="75000"/>
                    <a:lumOff val="25000"/>
                  </a:schemeClr>
                </a:solidFill>
              </a:rPr>
              <a:t>, </a:t>
            </a:r>
            <a:r>
              <a:rPr lang="en-US" dirty="0" err="1">
                <a:solidFill>
                  <a:schemeClr val="tx1">
                    <a:lumMod val="75000"/>
                    <a:lumOff val="25000"/>
                  </a:schemeClr>
                </a:solidFill>
              </a:rPr>
              <a:t>state_bottle_cost</a:t>
            </a:r>
            <a:r>
              <a:rPr lang="en-US" dirty="0">
                <a:solidFill>
                  <a:schemeClr val="tx1">
                    <a:lumMod val="75000"/>
                    <a:lumOff val="25000"/>
                  </a:schemeClr>
                </a:solidFill>
              </a:rPr>
              <a:t>, month, day, </a:t>
            </a:r>
            <a:r>
              <a:rPr lang="en-US" dirty="0" err="1">
                <a:solidFill>
                  <a:schemeClr val="tx1">
                    <a:lumMod val="75000"/>
                    <a:lumOff val="25000"/>
                  </a:schemeClr>
                </a:solidFill>
              </a:rPr>
              <a:t>day_of_week</a:t>
            </a:r>
            <a:r>
              <a:rPr lang="en-US" dirty="0">
                <a:solidFill>
                  <a:schemeClr val="tx1">
                    <a:lumMod val="75000"/>
                    <a:lumOff val="25000"/>
                  </a:schemeClr>
                </a:solidFill>
              </a:rPr>
              <a:t>.</a:t>
            </a:r>
            <a:endParaRPr lang="en-ID" dirty="0">
              <a:solidFill>
                <a:schemeClr val="tx1">
                  <a:lumMod val="75000"/>
                  <a:lumOff val="25000"/>
                </a:schemeClr>
              </a:solidFill>
            </a:endParaRPr>
          </a:p>
        </p:txBody>
      </p:sp>
      <p:pic>
        <p:nvPicPr>
          <p:cNvPr id="10" name="Picture 9">
            <a:extLst>
              <a:ext uri="{FF2B5EF4-FFF2-40B4-BE49-F238E27FC236}">
                <a16:creationId xmlns:a16="http://schemas.microsoft.com/office/drawing/2014/main" id="{83C30DF9-6148-44AB-89E8-1B5B85342FC0}"/>
              </a:ext>
            </a:extLst>
          </p:cNvPr>
          <p:cNvPicPr>
            <a:picLocks noChangeAspect="1"/>
          </p:cNvPicPr>
          <p:nvPr/>
        </p:nvPicPr>
        <p:blipFill>
          <a:blip r:embed="rId4"/>
          <a:stretch>
            <a:fillRect/>
          </a:stretch>
        </p:blipFill>
        <p:spPr>
          <a:xfrm>
            <a:off x="4283978" y="3061475"/>
            <a:ext cx="3624044" cy="3130187"/>
          </a:xfrm>
          <a:prstGeom prst="rect">
            <a:avLst/>
          </a:prstGeom>
        </p:spPr>
      </p:pic>
    </p:spTree>
    <p:extLst>
      <p:ext uri="{BB962C8B-B14F-4D97-AF65-F5344CB8AC3E}">
        <p14:creationId xmlns:p14="http://schemas.microsoft.com/office/powerpoint/2010/main" val="308470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Deal with Categorical Variables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4" name="TextBox 3">
            <a:extLst>
              <a:ext uri="{FF2B5EF4-FFF2-40B4-BE49-F238E27FC236}">
                <a16:creationId xmlns:a16="http://schemas.microsoft.com/office/drawing/2014/main" id="{FBCEE580-DF28-4059-8C55-F84DD02BFD8C}"/>
              </a:ext>
            </a:extLst>
          </p:cNvPr>
          <p:cNvSpPr txBox="1"/>
          <p:nvPr/>
        </p:nvSpPr>
        <p:spPr>
          <a:xfrm>
            <a:off x="1097279" y="2068176"/>
            <a:ext cx="10058399" cy="646331"/>
          </a:xfrm>
          <a:prstGeom prst="rect">
            <a:avLst/>
          </a:prstGeom>
          <a:noFill/>
        </p:spPr>
        <p:txBody>
          <a:bodyPr wrap="square">
            <a:spAutoFit/>
          </a:bodyPr>
          <a:lstStyle/>
          <a:p>
            <a:r>
              <a:rPr lang="en-US" dirty="0">
                <a:solidFill>
                  <a:schemeClr val="tx1">
                    <a:lumMod val="75000"/>
                    <a:lumOff val="25000"/>
                  </a:schemeClr>
                </a:solidFill>
              </a:rPr>
              <a:t>There is still a problem. To feed the data into a regression model, it needs to be in numerical. So to solve this problem, we need to convert the object attributes into categorical.</a:t>
            </a:r>
            <a:endParaRPr lang="en-ID" dirty="0">
              <a:solidFill>
                <a:schemeClr val="tx1">
                  <a:lumMod val="75000"/>
                  <a:lumOff val="25000"/>
                </a:schemeClr>
              </a:solidFill>
            </a:endParaRPr>
          </a:p>
        </p:txBody>
      </p:sp>
      <p:sp>
        <p:nvSpPr>
          <p:cNvPr id="7" name="TextBox 6">
            <a:extLst>
              <a:ext uri="{FF2B5EF4-FFF2-40B4-BE49-F238E27FC236}">
                <a16:creationId xmlns:a16="http://schemas.microsoft.com/office/drawing/2014/main" id="{5D8CC82D-5D2A-466A-81EA-B18667E80A2E}"/>
              </a:ext>
            </a:extLst>
          </p:cNvPr>
          <p:cNvSpPr txBox="1"/>
          <p:nvPr/>
        </p:nvSpPr>
        <p:spPr>
          <a:xfrm>
            <a:off x="2692729" y="2785952"/>
            <a:ext cx="6249935" cy="1384995"/>
          </a:xfrm>
          <a:prstGeom prst="rect">
            <a:avLst/>
          </a:prstGeom>
          <a:noFill/>
        </p:spPr>
        <p:txBody>
          <a:bodyPr wrap="square">
            <a:spAutoFit/>
          </a:bodyPr>
          <a:lstStyle/>
          <a:p>
            <a:r>
              <a:rPr lang="en-ID" sz="1200" dirty="0">
                <a:latin typeface="Courier New" panose="02070309020205020404" pitchFamily="49" charset="0"/>
                <a:cs typeface="Courier New" panose="02070309020205020404" pitchFamily="49" charset="0"/>
              </a:rPr>
              <a:t>for label, content in </a:t>
            </a:r>
            <a:r>
              <a:rPr lang="en-ID" sz="1200" dirty="0" err="1">
                <a:latin typeface="Courier New" panose="02070309020205020404" pitchFamily="49" charset="0"/>
                <a:cs typeface="Courier New" panose="02070309020205020404" pitchFamily="49" charset="0"/>
              </a:rPr>
              <a:t>data.items</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if </a:t>
            </a:r>
            <a:r>
              <a:rPr lang="en-ID" sz="1200" dirty="0" err="1">
                <a:latin typeface="Courier New" panose="02070309020205020404" pitchFamily="49" charset="0"/>
                <a:cs typeface="Courier New" panose="02070309020205020404" pitchFamily="49" charset="0"/>
              </a:rPr>
              <a:t>pd.api.types.is_string_dtype</a:t>
            </a:r>
            <a:r>
              <a:rPr lang="en-ID" sz="1200" dirty="0">
                <a:latin typeface="Courier New" panose="02070309020205020404" pitchFamily="49" charset="0"/>
                <a:cs typeface="Courier New" panose="02070309020205020404" pitchFamily="49" charset="0"/>
              </a:rPr>
              <a:t>(content):</a:t>
            </a:r>
          </a:p>
          <a:p>
            <a:r>
              <a:rPr lang="en-ID" sz="1200" dirty="0">
                <a:latin typeface="Courier New" panose="02070309020205020404" pitchFamily="49" charset="0"/>
                <a:cs typeface="Courier New" panose="02070309020205020404" pitchFamily="49" charset="0"/>
              </a:rPr>
              <a:t>        data[label] = </a:t>
            </a:r>
            <a:r>
              <a:rPr lang="en-ID" sz="1200" dirty="0" err="1">
                <a:latin typeface="Courier New" panose="02070309020205020404" pitchFamily="49" charset="0"/>
                <a:cs typeface="Courier New" panose="02070309020205020404" pitchFamily="49" charset="0"/>
              </a:rPr>
              <a:t>content.astype</a:t>
            </a:r>
            <a:r>
              <a:rPr lang="en-ID" sz="1200" dirty="0">
                <a:latin typeface="Courier New" panose="02070309020205020404" pitchFamily="49" charset="0"/>
                <a:cs typeface="Courier New" panose="02070309020205020404" pitchFamily="49" charset="0"/>
              </a:rPr>
              <a:t>('category').</a:t>
            </a:r>
            <a:r>
              <a:rPr lang="en-ID" sz="1200" dirty="0" err="1">
                <a:latin typeface="Courier New" panose="02070309020205020404" pitchFamily="49" charset="0"/>
                <a:cs typeface="Courier New" panose="02070309020205020404" pitchFamily="49" charset="0"/>
              </a:rPr>
              <a:t>cat.as_ordered</a:t>
            </a:r>
            <a:r>
              <a:rPr lang="en-ID" sz="1200" dirty="0">
                <a:latin typeface="Courier New" panose="02070309020205020404" pitchFamily="49" charset="0"/>
                <a:cs typeface="Courier New" panose="02070309020205020404" pitchFamily="49" charset="0"/>
              </a:rPr>
              <a:t>()</a:t>
            </a:r>
          </a:p>
          <a:p>
            <a:endParaRPr lang="en-ID" sz="1200" dirty="0">
              <a:latin typeface="Courier New" panose="02070309020205020404" pitchFamily="49" charset="0"/>
              <a:cs typeface="Courier New" panose="02070309020205020404" pitchFamily="49" charset="0"/>
            </a:endParaRPr>
          </a:p>
          <a:p>
            <a:r>
              <a:rPr lang="en-ID" sz="1200" dirty="0">
                <a:latin typeface="Courier New" panose="02070309020205020404" pitchFamily="49" charset="0"/>
                <a:cs typeface="Courier New" panose="02070309020205020404" pitchFamily="49" charset="0"/>
              </a:rPr>
              <a:t>for label, content in </a:t>
            </a:r>
            <a:r>
              <a:rPr lang="en-ID" sz="1200" dirty="0" err="1">
                <a:latin typeface="Courier New" panose="02070309020205020404" pitchFamily="49" charset="0"/>
                <a:cs typeface="Courier New" panose="02070309020205020404" pitchFamily="49" charset="0"/>
              </a:rPr>
              <a:t>data.items</a:t>
            </a:r>
            <a:r>
              <a:rPr lang="en-ID" sz="1200" dirty="0">
                <a:latin typeface="Courier New" panose="02070309020205020404" pitchFamily="49" charset="0"/>
                <a:cs typeface="Courier New" panose="02070309020205020404" pitchFamily="49" charset="0"/>
              </a:rPr>
              <a:t>():</a:t>
            </a:r>
          </a:p>
          <a:p>
            <a:r>
              <a:rPr lang="en-ID" sz="1200" dirty="0">
                <a:latin typeface="Courier New" panose="02070309020205020404" pitchFamily="49" charset="0"/>
                <a:cs typeface="Courier New" panose="02070309020205020404" pitchFamily="49" charset="0"/>
              </a:rPr>
              <a:t>    if not </a:t>
            </a:r>
            <a:r>
              <a:rPr lang="en-ID" sz="1200" dirty="0" err="1">
                <a:latin typeface="Courier New" panose="02070309020205020404" pitchFamily="49" charset="0"/>
                <a:cs typeface="Courier New" panose="02070309020205020404" pitchFamily="49" charset="0"/>
              </a:rPr>
              <a:t>pd.api.types.is_numeric_dtype</a:t>
            </a:r>
            <a:r>
              <a:rPr lang="en-ID" sz="1200" dirty="0">
                <a:latin typeface="Courier New" panose="02070309020205020404" pitchFamily="49" charset="0"/>
                <a:cs typeface="Courier New" panose="02070309020205020404" pitchFamily="49" charset="0"/>
              </a:rPr>
              <a:t>(content):</a:t>
            </a:r>
          </a:p>
          <a:p>
            <a:r>
              <a:rPr lang="en-ID" sz="1200" dirty="0">
                <a:latin typeface="Courier New" panose="02070309020205020404" pitchFamily="49" charset="0"/>
                <a:cs typeface="Courier New" panose="02070309020205020404" pitchFamily="49" charset="0"/>
              </a:rPr>
              <a:t>        data[label] = </a:t>
            </a:r>
            <a:r>
              <a:rPr lang="en-ID" sz="1200" dirty="0" err="1">
                <a:latin typeface="Courier New" panose="02070309020205020404" pitchFamily="49" charset="0"/>
                <a:cs typeface="Courier New" panose="02070309020205020404" pitchFamily="49" charset="0"/>
              </a:rPr>
              <a:t>pd.Categorical</a:t>
            </a:r>
            <a:r>
              <a:rPr lang="en-ID" sz="1200" dirty="0">
                <a:latin typeface="Courier New" panose="02070309020205020404" pitchFamily="49" charset="0"/>
                <a:cs typeface="Courier New" panose="02070309020205020404" pitchFamily="49" charset="0"/>
              </a:rPr>
              <a:t>(content).codes</a:t>
            </a:r>
          </a:p>
        </p:txBody>
      </p:sp>
      <p:pic>
        <p:nvPicPr>
          <p:cNvPr id="5" name="Picture 4">
            <a:extLst>
              <a:ext uri="{FF2B5EF4-FFF2-40B4-BE49-F238E27FC236}">
                <a16:creationId xmlns:a16="http://schemas.microsoft.com/office/drawing/2014/main" id="{F02D1FB3-9836-4E35-9097-CE207CCB6919}"/>
              </a:ext>
            </a:extLst>
          </p:cNvPr>
          <p:cNvPicPr>
            <a:picLocks noChangeAspect="1"/>
          </p:cNvPicPr>
          <p:nvPr/>
        </p:nvPicPr>
        <p:blipFill>
          <a:blip r:embed="rId4"/>
          <a:stretch>
            <a:fillRect/>
          </a:stretch>
        </p:blipFill>
        <p:spPr>
          <a:xfrm>
            <a:off x="3369317" y="4385866"/>
            <a:ext cx="4896757" cy="1615250"/>
          </a:xfrm>
          <a:prstGeom prst="rect">
            <a:avLst/>
          </a:prstGeom>
        </p:spPr>
      </p:pic>
    </p:spTree>
    <p:extLst>
      <p:ext uri="{BB962C8B-B14F-4D97-AF65-F5344CB8AC3E}">
        <p14:creationId xmlns:p14="http://schemas.microsoft.com/office/powerpoint/2010/main" val="1996964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Split into Train and Test Sets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5D8CC82D-5D2A-466A-81EA-B18667E80A2E}"/>
              </a:ext>
            </a:extLst>
          </p:cNvPr>
          <p:cNvSpPr txBox="1"/>
          <p:nvPr/>
        </p:nvSpPr>
        <p:spPr>
          <a:xfrm>
            <a:off x="3740546" y="2572163"/>
            <a:ext cx="4337245" cy="461665"/>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X = </a:t>
            </a:r>
            <a:r>
              <a:rPr lang="en-US" sz="1200" dirty="0" err="1">
                <a:latin typeface="Courier New" panose="02070309020205020404" pitchFamily="49" charset="0"/>
                <a:cs typeface="Courier New" panose="02070309020205020404" pitchFamily="49" charset="0"/>
              </a:rPr>
              <a:t>data.drop</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state_bottle_retail</a:t>
            </a:r>
            <a:r>
              <a:rPr lang="en-US" sz="1200" dirty="0">
                <a:latin typeface="Courier New" panose="02070309020205020404" pitchFamily="49" charset="0"/>
                <a:cs typeface="Courier New" panose="02070309020205020404" pitchFamily="49" charset="0"/>
              </a:rPr>
              <a:t>', axis=1)</a:t>
            </a:r>
          </a:p>
          <a:p>
            <a:r>
              <a:rPr lang="en-US" sz="1200" dirty="0">
                <a:latin typeface="Courier New" panose="02070309020205020404" pitchFamily="49" charset="0"/>
                <a:cs typeface="Courier New" panose="02070309020205020404" pitchFamily="49" charset="0"/>
              </a:rPr>
              <a:t>y = data['</a:t>
            </a:r>
            <a:r>
              <a:rPr lang="en-US" sz="1200" dirty="0" err="1">
                <a:latin typeface="Courier New" panose="02070309020205020404" pitchFamily="49" charset="0"/>
                <a:cs typeface="Courier New" panose="02070309020205020404" pitchFamily="49" charset="0"/>
              </a:rPr>
              <a:t>state_bottle_retail</a:t>
            </a:r>
            <a:r>
              <a:rPr lang="en-US" sz="1200" dirty="0">
                <a:latin typeface="Courier New" panose="02070309020205020404" pitchFamily="49" charset="0"/>
                <a:cs typeface="Courier New" panose="02070309020205020404" pitchFamily="49" charset="0"/>
              </a:rPr>
              <a:t>']</a:t>
            </a:r>
            <a:endParaRPr lang="en-ID" sz="12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4AF7CFC-BD90-4AAB-91BD-C10661EA7BD9}"/>
              </a:ext>
            </a:extLst>
          </p:cNvPr>
          <p:cNvSpPr txBox="1"/>
          <p:nvPr/>
        </p:nvSpPr>
        <p:spPr>
          <a:xfrm>
            <a:off x="1097279" y="2068176"/>
            <a:ext cx="10058399" cy="369332"/>
          </a:xfrm>
          <a:prstGeom prst="rect">
            <a:avLst/>
          </a:prstGeom>
          <a:noFill/>
        </p:spPr>
        <p:txBody>
          <a:bodyPr wrap="square">
            <a:spAutoFit/>
          </a:bodyPr>
          <a:lstStyle/>
          <a:p>
            <a:r>
              <a:rPr lang="en-US" dirty="0">
                <a:solidFill>
                  <a:schemeClr val="tx1">
                    <a:lumMod val="75000"/>
                    <a:lumOff val="25000"/>
                  </a:schemeClr>
                </a:solidFill>
              </a:rPr>
              <a:t>We will try to predict the retail price, so let’s assign the attribute as y and the others as X.</a:t>
            </a:r>
            <a:endParaRPr lang="en-ID" dirty="0">
              <a:solidFill>
                <a:schemeClr val="tx1">
                  <a:lumMod val="75000"/>
                  <a:lumOff val="25000"/>
                </a:schemeClr>
              </a:solidFill>
            </a:endParaRPr>
          </a:p>
        </p:txBody>
      </p:sp>
      <p:sp>
        <p:nvSpPr>
          <p:cNvPr id="10" name="TextBox 9">
            <a:extLst>
              <a:ext uri="{FF2B5EF4-FFF2-40B4-BE49-F238E27FC236}">
                <a16:creationId xmlns:a16="http://schemas.microsoft.com/office/drawing/2014/main" id="{9332F318-228F-4808-8F48-7304B86D79C3}"/>
              </a:ext>
            </a:extLst>
          </p:cNvPr>
          <p:cNvSpPr txBox="1"/>
          <p:nvPr/>
        </p:nvSpPr>
        <p:spPr>
          <a:xfrm>
            <a:off x="1600548" y="4468796"/>
            <a:ext cx="8617242" cy="461665"/>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sklearn.model_selection</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train_test_split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X_train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X_test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y_train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y_test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train_test_split</a:t>
            </a:r>
            <a:r>
              <a:rPr lang="en-US" sz="1200" dirty="0">
                <a:latin typeface="Courier New" panose="02070309020205020404" pitchFamily="49" charset="0"/>
                <a:cs typeface="Courier New" panose="02070309020205020404" pitchFamily="49" charset="0"/>
              </a:rPr>
              <a:t>(X, y, </a:t>
            </a:r>
            <a:r>
              <a:rPr lang="en-US" sz="1200" dirty="0" err="1">
                <a:latin typeface="Courier New" panose="02070309020205020404" pitchFamily="49" charset="0"/>
                <a:cs typeface="Courier New" panose="02070309020205020404" pitchFamily="49" charset="0"/>
              </a:rPr>
              <a:t>test_size</a:t>
            </a:r>
            <a:r>
              <a:rPr lang="en-US" sz="1200" dirty="0">
                <a:latin typeface="Courier New" panose="02070309020205020404" pitchFamily="49" charset="0"/>
                <a:cs typeface="Courier New" panose="02070309020205020404" pitchFamily="49" charset="0"/>
              </a:rPr>
              <a:t>=0.3, </a:t>
            </a:r>
            <a:r>
              <a:rPr lang="en-US" sz="1200" dirty="0" err="1">
                <a:latin typeface="Courier New" panose="02070309020205020404" pitchFamily="49" charset="0"/>
                <a:cs typeface="Courier New" panose="02070309020205020404" pitchFamily="49" charset="0"/>
              </a:rPr>
              <a:t>random_state</a:t>
            </a:r>
            <a:r>
              <a:rPr lang="en-US" sz="1200" dirty="0">
                <a:latin typeface="Courier New" panose="02070309020205020404" pitchFamily="49" charset="0"/>
                <a:cs typeface="Courier New" panose="02070309020205020404" pitchFamily="49" charset="0"/>
              </a:rPr>
              <a:t>=101)</a:t>
            </a:r>
            <a:endParaRPr lang="en-ID" sz="12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33D4B5D4-30A9-4119-8C45-EB6EAE042598}"/>
              </a:ext>
            </a:extLst>
          </p:cNvPr>
          <p:cNvSpPr txBox="1"/>
          <p:nvPr/>
        </p:nvSpPr>
        <p:spPr>
          <a:xfrm>
            <a:off x="1097279" y="3272311"/>
            <a:ext cx="10058399" cy="923330"/>
          </a:xfrm>
          <a:prstGeom prst="rect">
            <a:avLst/>
          </a:prstGeom>
          <a:noFill/>
        </p:spPr>
        <p:txBody>
          <a:bodyPr wrap="square">
            <a:spAutoFit/>
          </a:bodyPr>
          <a:lstStyle/>
          <a:p>
            <a:r>
              <a:rPr lang="en-US" dirty="0">
                <a:solidFill>
                  <a:schemeClr val="tx1">
                    <a:lumMod val="75000"/>
                    <a:lumOff val="25000"/>
                  </a:schemeClr>
                </a:solidFill>
              </a:rPr>
              <a:t>Next we split it further into </a:t>
            </a:r>
            <a:r>
              <a:rPr lang="en-US" dirty="0" err="1">
                <a:solidFill>
                  <a:schemeClr val="tx1">
                    <a:lumMod val="75000"/>
                    <a:lumOff val="25000"/>
                  </a:schemeClr>
                </a:solidFill>
              </a:rPr>
              <a:t>X_train</a:t>
            </a:r>
            <a:r>
              <a:rPr lang="en-US" dirty="0">
                <a:solidFill>
                  <a:schemeClr val="tx1">
                    <a:lumMod val="75000"/>
                    <a:lumOff val="25000"/>
                  </a:schemeClr>
                </a:solidFill>
              </a:rPr>
              <a:t>, </a:t>
            </a:r>
            <a:r>
              <a:rPr lang="en-US" dirty="0" err="1">
                <a:solidFill>
                  <a:schemeClr val="tx1">
                    <a:lumMod val="75000"/>
                    <a:lumOff val="25000"/>
                  </a:schemeClr>
                </a:solidFill>
              </a:rPr>
              <a:t>X_test</a:t>
            </a:r>
            <a:r>
              <a:rPr lang="en-US" dirty="0">
                <a:solidFill>
                  <a:schemeClr val="tx1">
                    <a:lumMod val="75000"/>
                    <a:lumOff val="25000"/>
                  </a:schemeClr>
                </a:solidFill>
              </a:rPr>
              <a:t>, </a:t>
            </a:r>
            <a:r>
              <a:rPr lang="en-US" dirty="0" err="1">
                <a:solidFill>
                  <a:schemeClr val="tx1">
                    <a:lumMod val="75000"/>
                    <a:lumOff val="25000"/>
                  </a:schemeClr>
                </a:solidFill>
              </a:rPr>
              <a:t>y_train</a:t>
            </a:r>
            <a:r>
              <a:rPr lang="en-US" dirty="0">
                <a:solidFill>
                  <a:schemeClr val="tx1">
                    <a:lumMod val="75000"/>
                    <a:lumOff val="25000"/>
                  </a:schemeClr>
                </a:solidFill>
              </a:rPr>
              <a:t>, and </a:t>
            </a:r>
            <a:r>
              <a:rPr lang="en-US" dirty="0" err="1">
                <a:solidFill>
                  <a:schemeClr val="tx1">
                    <a:lumMod val="75000"/>
                    <a:lumOff val="25000"/>
                  </a:schemeClr>
                </a:solidFill>
              </a:rPr>
              <a:t>y_test</a:t>
            </a:r>
            <a:r>
              <a:rPr lang="en-US" dirty="0">
                <a:solidFill>
                  <a:schemeClr val="tx1">
                    <a:lumMod val="75000"/>
                    <a:lumOff val="25000"/>
                  </a:schemeClr>
                </a:solidFill>
              </a:rPr>
              <a:t>. We will use 30% of our data for validation. The value of </a:t>
            </a:r>
            <a:r>
              <a:rPr lang="en-US" dirty="0" err="1">
                <a:solidFill>
                  <a:schemeClr val="tx1">
                    <a:lumMod val="75000"/>
                    <a:lumOff val="25000"/>
                  </a:schemeClr>
                </a:solidFill>
              </a:rPr>
              <a:t>random_state</a:t>
            </a:r>
            <a:r>
              <a:rPr lang="en-US" dirty="0">
                <a:solidFill>
                  <a:schemeClr val="tx1">
                    <a:lumMod val="75000"/>
                    <a:lumOff val="25000"/>
                  </a:schemeClr>
                </a:solidFill>
              </a:rPr>
              <a:t> is an arbitrary number and need to be stated for reproducible results.</a:t>
            </a:r>
            <a:endParaRPr lang="en-ID" dirty="0">
              <a:solidFill>
                <a:schemeClr val="tx1">
                  <a:lumMod val="75000"/>
                  <a:lumOff val="25000"/>
                </a:schemeClr>
              </a:solidFill>
            </a:endParaRPr>
          </a:p>
        </p:txBody>
      </p:sp>
    </p:spTree>
    <p:extLst>
      <p:ext uri="{BB962C8B-B14F-4D97-AF65-F5344CB8AC3E}">
        <p14:creationId xmlns:p14="http://schemas.microsoft.com/office/powerpoint/2010/main" val="999266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Train the Model (Linear Regression)</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44AF7CFC-BD90-4AAB-91BD-C10661EA7BD9}"/>
              </a:ext>
            </a:extLst>
          </p:cNvPr>
          <p:cNvSpPr txBox="1"/>
          <p:nvPr/>
        </p:nvSpPr>
        <p:spPr>
          <a:xfrm>
            <a:off x="1097279" y="2068176"/>
            <a:ext cx="10058399" cy="646331"/>
          </a:xfrm>
          <a:prstGeom prst="rect">
            <a:avLst/>
          </a:prstGeom>
          <a:noFill/>
        </p:spPr>
        <p:txBody>
          <a:bodyPr wrap="square">
            <a:spAutoFit/>
          </a:bodyPr>
          <a:lstStyle/>
          <a:p>
            <a:r>
              <a:rPr lang="en-US" dirty="0">
                <a:solidFill>
                  <a:schemeClr val="tx1">
                    <a:lumMod val="75000"/>
                    <a:lumOff val="25000"/>
                  </a:schemeClr>
                </a:solidFill>
              </a:rPr>
              <a:t>We will compare 2 regression models: linear regression and random forest regression. First we will train linear regression.</a:t>
            </a:r>
            <a:endParaRPr lang="en-ID" dirty="0">
              <a:solidFill>
                <a:schemeClr val="tx1">
                  <a:lumMod val="75000"/>
                  <a:lumOff val="25000"/>
                </a:schemeClr>
              </a:solidFill>
            </a:endParaRPr>
          </a:p>
        </p:txBody>
      </p:sp>
      <p:sp>
        <p:nvSpPr>
          <p:cNvPr id="10" name="TextBox 9">
            <a:extLst>
              <a:ext uri="{FF2B5EF4-FFF2-40B4-BE49-F238E27FC236}">
                <a16:creationId xmlns:a16="http://schemas.microsoft.com/office/drawing/2014/main" id="{9332F318-228F-4808-8F48-7304B86D79C3}"/>
              </a:ext>
            </a:extLst>
          </p:cNvPr>
          <p:cNvSpPr txBox="1"/>
          <p:nvPr/>
        </p:nvSpPr>
        <p:spPr>
          <a:xfrm>
            <a:off x="1919330" y="2835598"/>
            <a:ext cx="8617242" cy="2123658"/>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sklearn.linear_model</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LinearRegression</a:t>
            </a:r>
            <a:endParaRPr lang="en-US" sz="1200" dirty="0">
              <a:latin typeface="Courier New" panose="02070309020205020404" pitchFamily="49" charset="0"/>
              <a:cs typeface="Courier New" panose="02070309020205020404" pitchFamily="49" charset="0"/>
            </a:endParaRPr>
          </a:p>
          <a:p>
            <a:r>
              <a:rPr lang="en-ID" sz="1200" dirty="0">
                <a:latin typeface="Courier New" panose="02070309020205020404" pitchFamily="49" charset="0"/>
                <a:cs typeface="Courier New" panose="02070309020205020404" pitchFamily="49" charset="0"/>
              </a:rPr>
              <a:t>from </a:t>
            </a:r>
            <a:r>
              <a:rPr lang="en-ID" sz="1200" dirty="0" err="1">
                <a:latin typeface="Courier New" panose="02070309020205020404" pitchFamily="49" charset="0"/>
                <a:cs typeface="Courier New" panose="02070309020205020404" pitchFamily="49" charset="0"/>
              </a:rPr>
              <a:t>sklearn.metrics</a:t>
            </a:r>
            <a:r>
              <a:rPr lang="en-ID" sz="1200" dirty="0">
                <a:latin typeface="Courier New" panose="02070309020205020404" pitchFamily="49" charset="0"/>
                <a:cs typeface="Courier New" panose="02070309020205020404" pitchFamily="49" charset="0"/>
              </a:rPr>
              <a:t> import </a:t>
            </a:r>
            <a:r>
              <a:rPr lang="en-ID" sz="1200" dirty="0" err="1">
                <a:latin typeface="Courier New" panose="02070309020205020404" pitchFamily="49" charset="0"/>
                <a:cs typeface="Courier New" panose="02070309020205020404" pitchFamily="49" charset="0"/>
              </a:rPr>
              <a:t>mean_absolute_error</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mean_squared_error</a:t>
            </a:r>
            <a:endParaRPr lang="en-ID"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LinearRegression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n_jobs</a:t>
            </a:r>
            <a:r>
              <a:rPr lang="en-US" sz="1200" dirty="0">
                <a:latin typeface="Courier New" panose="02070309020205020404" pitchFamily="49" charset="0"/>
                <a:cs typeface="Courier New" panose="02070309020205020404" pitchFamily="49" charset="0"/>
              </a:rPr>
              <a:t>=1)</a:t>
            </a:r>
          </a:p>
          <a:p>
            <a:r>
              <a:rPr lang="fr-FR" sz="1200" dirty="0" err="1">
                <a:latin typeface="Courier New" panose="02070309020205020404" pitchFamily="49" charset="0"/>
                <a:cs typeface="Courier New" panose="02070309020205020404" pitchFamily="49" charset="0"/>
              </a:rPr>
              <a:t>lr.fit</a:t>
            </a:r>
            <a:r>
              <a:rPr lang="fr-FR" sz="1200" dirty="0">
                <a:latin typeface="Courier New" panose="02070309020205020404" pitchFamily="49" charset="0"/>
                <a:cs typeface="Courier New" panose="02070309020205020404" pitchFamily="49" charset="0"/>
              </a:rPr>
              <a:t>(</a:t>
            </a:r>
            <a:r>
              <a:rPr lang="fr-FR" sz="1200" dirty="0" err="1">
                <a:latin typeface="Courier New" panose="02070309020205020404" pitchFamily="49" charset="0"/>
                <a:cs typeface="Courier New" panose="02070309020205020404" pitchFamily="49" charset="0"/>
              </a:rPr>
              <a:t>X_train</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y_train</a:t>
            </a:r>
            <a:r>
              <a:rPr lang="fr-FR" sz="12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lr_preds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lr.predict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X_test</a:t>
            </a:r>
            <a:r>
              <a:rPr lang="en-US" sz="1200" dirty="0">
                <a:latin typeface="Courier New" panose="02070309020205020404" pitchFamily="49" charset="0"/>
                <a:cs typeface="Courier New" panose="02070309020205020404" pitchFamily="49" charset="0"/>
              </a:rPr>
              <a:t>)</a:t>
            </a:r>
          </a:p>
          <a:p>
            <a:endParaRPr lang="en-ID" sz="1200" dirty="0">
              <a:latin typeface="Courier New" panose="02070309020205020404" pitchFamily="49" charset="0"/>
              <a:cs typeface="Courier New" panose="02070309020205020404" pitchFamily="49" charset="0"/>
            </a:endParaRPr>
          </a:p>
          <a:p>
            <a:r>
              <a:rPr lang="en-ID" sz="1200" dirty="0">
                <a:latin typeface="Courier New" panose="02070309020205020404" pitchFamily="49" charset="0"/>
                <a:cs typeface="Courier New" panose="02070309020205020404" pitchFamily="49" charset="0"/>
              </a:rPr>
              <a:t>print(</a:t>
            </a:r>
            <a:r>
              <a:rPr lang="en-ID" sz="1200" dirty="0" err="1">
                <a:latin typeface="Courier New" panose="02070309020205020404" pitchFamily="49" charset="0"/>
                <a:cs typeface="Courier New" panose="02070309020205020404" pitchFamily="49" charset="0"/>
              </a:rPr>
              <a:t>f'MAE</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mean_absolute_error</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y_test</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lr_preds</a:t>
            </a:r>
            <a:r>
              <a:rPr lang="en-ID" sz="1200" dirty="0">
                <a:latin typeface="Courier New" panose="02070309020205020404" pitchFamily="49" charset="0"/>
                <a:cs typeface="Courier New" panose="02070309020205020404" pitchFamily="49" charset="0"/>
              </a:rPr>
              <a:t>):.5f}')</a:t>
            </a:r>
          </a:p>
          <a:p>
            <a:r>
              <a:rPr lang="en-ID" sz="1200" dirty="0">
                <a:latin typeface="Courier New" panose="02070309020205020404" pitchFamily="49" charset="0"/>
                <a:cs typeface="Courier New" panose="02070309020205020404" pitchFamily="49" charset="0"/>
              </a:rPr>
              <a:t>print(</a:t>
            </a:r>
            <a:r>
              <a:rPr lang="en-ID" sz="1200" dirty="0" err="1">
                <a:latin typeface="Courier New" panose="02070309020205020404" pitchFamily="49" charset="0"/>
                <a:cs typeface="Courier New" panose="02070309020205020404" pitchFamily="49" charset="0"/>
              </a:rPr>
              <a:t>f'MSE</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mean_squared_error</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y_test</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lr_preds</a:t>
            </a:r>
            <a:r>
              <a:rPr lang="en-ID" sz="1200" dirty="0">
                <a:latin typeface="Courier New" panose="02070309020205020404" pitchFamily="49" charset="0"/>
                <a:cs typeface="Courier New" panose="02070309020205020404" pitchFamily="49" charset="0"/>
              </a:rPr>
              <a:t>):.5f}')</a:t>
            </a:r>
          </a:p>
          <a:p>
            <a:r>
              <a:rPr lang="en-ID" sz="1200" dirty="0">
                <a:latin typeface="Courier New" panose="02070309020205020404" pitchFamily="49" charset="0"/>
                <a:cs typeface="Courier New" panose="02070309020205020404" pitchFamily="49" charset="0"/>
              </a:rPr>
              <a:t>print(</a:t>
            </a:r>
            <a:r>
              <a:rPr lang="en-ID" sz="1200" dirty="0" err="1">
                <a:latin typeface="Courier New" panose="02070309020205020404" pitchFamily="49" charset="0"/>
                <a:cs typeface="Courier New" panose="02070309020205020404" pitchFamily="49" charset="0"/>
              </a:rPr>
              <a:t>f'RMSE</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np.sqrt</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mean_squared_error</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y_test</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lr_preds</a:t>
            </a:r>
            <a:r>
              <a:rPr lang="en-ID" sz="1200" dirty="0">
                <a:latin typeface="Courier New" panose="02070309020205020404" pitchFamily="49" charset="0"/>
                <a:cs typeface="Courier New" panose="02070309020205020404" pitchFamily="49" charset="0"/>
              </a:rPr>
              <a:t>)):.5f}')</a:t>
            </a:r>
          </a:p>
        </p:txBody>
      </p:sp>
      <p:pic>
        <p:nvPicPr>
          <p:cNvPr id="4" name="Picture 3">
            <a:extLst>
              <a:ext uri="{FF2B5EF4-FFF2-40B4-BE49-F238E27FC236}">
                <a16:creationId xmlns:a16="http://schemas.microsoft.com/office/drawing/2014/main" id="{A5BB18CD-678A-49B8-8D52-0530ACAB07F5}"/>
              </a:ext>
            </a:extLst>
          </p:cNvPr>
          <p:cNvPicPr>
            <a:picLocks noChangeAspect="1"/>
          </p:cNvPicPr>
          <p:nvPr/>
        </p:nvPicPr>
        <p:blipFill>
          <a:blip r:embed="rId4"/>
          <a:stretch>
            <a:fillRect/>
          </a:stretch>
        </p:blipFill>
        <p:spPr>
          <a:xfrm>
            <a:off x="5457736" y="5162682"/>
            <a:ext cx="1276528" cy="609685"/>
          </a:xfrm>
          <a:prstGeom prst="rect">
            <a:avLst/>
          </a:prstGeom>
        </p:spPr>
      </p:pic>
    </p:spTree>
    <p:extLst>
      <p:ext uri="{BB962C8B-B14F-4D97-AF65-F5344CB8AC3E}">
        <p14:creationId xmlns:p14="http://schemas.microsoft.com/office/powerpoint/2010/main" val="947831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Train the Model (Linear Regression)</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5A1F1E01-4936-4F3F-B353-38AFDF8775DF}"/>
              </a:ext>
            </a:extLst>
          </p:cNvPr>
          <p:cNvSpPr txBox="1"/>
          <p:nvPr/>
        </p:nvSpPr>
        <p:spPr>
          <a:xfrm>
            <a:off x="5053434" y="2598003"/>
            <a:ext cx="6102246" cy="830997"/>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lr_preds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pd.Series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lr_preds</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y_test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y_test.reset_index</a:t>
            </a:r>
            <a:r>
              <a:rPr lang="en-US" sz="1200" dirty="0">
                <a:latin typeface="Courier New" panose="02070309020205020404" pitchFamily="49" charset="0"/>
                <a:cs typeface="Courier New" panose="02070309020205020404" pitchFamily="49" charset="0"/>
              </a:rPr>
              <a:t>(drop=True)</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pd.DataFrame</a:t>
            </a:r>
            <a:r>
              <a:rPr lang="en-US" sz="1200" dirty="0">
                <a:latin typeface="Courier New" panose="02070309020205020404" pitchFamily="49" charset="0"/>
                <a:cs typeface="Courier New" panose="02070309020205020404" pitchFamily="49" charset="0"/>
              </a:rPr>
              <a:t>({'true_label':</a:t>
            </a:r>
            <a:r>
              <a:rPr lang="en-US" sz="1200" dirty="0" err="1">
                <a:latin typeface="Courier New" panose="02070309020205020404" pitchFamily="49" charset="0"/>
                <a:cs typeface="Courier New" panose="02070309020205020404" pitchFamily="49" charset="0"/>
              </a:rPr>
              <a:t>y_test</a:t>
            </a:r>
            <a:r>
              <a:rPr lang="en-US" sz="1200" dirty="0">
                <a:latin typeface="Courier New" panose="02070309020205020404" pitchFamily="49" charset="0"/>
                <a:cs typeface="Courier New" panose="02070309020205020404" pitchFamily="49" charset="0"/>
              </a:rPr>
              <a:t>, 'predicted_label':</a:t>
            </a:r>
            <a:r>
              <a:rPr lang="en-US" sz="1200" dirty="0" err="1">
                <a:latin typeface="Courier New" panose="02070309020205020404" pitchFamily="49" charset="0"/>
                <a:cs typeface="Courier New" panose="02070309020205020404" pitchFamily="49" charset="0"/>
              </a:rPr>
              <a:t>lr_preds</a:t>
            </a:r>
            <a:r>
              <a:rPr lang="en-US" sz="1200" dirty="0">
                <a:latin typeface="Courier New" panose="02070309020205020404" pitchFamily="49" charset="0"/>
                <a:cs typeface="Courier New" panose="02070309020205020404" pitchFamily="49" charset="0"/>
              </a:rPr>
              <a:t>})</a:t>
            </a:r>
            <a:endParaRPr lang="en-ID" sz="12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37A75C43-84D8-4C7B-9A2A-9FDFC476C97B}"/>
              </a:ext>
            </a:extLst>
          </p:cNvPr>
          <p:cNvSpPr txBox="1"/>
          <p:nvPr/>
        </p:nvSpPr>
        <p:spPr>
          <a:xfrm>
            <a:off x="5053434" y="3661189"/>
            <a:ext cx="5432483" cy="923330"/>
          </a:xfrm>
          <a:prstGeom prst="rect">
            <a:avLst/>
          </a:prstGeom>
          <a:noFill/>
        </p:spPr>
        <p:txBody>
          <a:bodyPr wrap="square">
            <a:spAutoFit/>
          </a:bodyPr>
          <a:lstStyle/>
          <a:p>
            <a:r>
              <a:rPr lang="en-US" dirty="0">
                <a:solidFill>
                  <a:schemeClr val="tx1">
                    <a:lumMod val="75000"/>
                    <a:lumOff val="25000"/>
                  </a:schemeClr>
                </a:solidFill>
              </a:rPr>
              <a:t>Our linear regression model did an excellent job. The predictions come really close with the actual label with 0.05901 RMSE.</a:t>
            </a:r>
            <a:endParaRPr lang="en-ID" dirty="0">
              <a:solidFill>
                <a:schemeClr val="tx1">
                  <a:lumMod val="75000"/>
                  <a:lumOff val="25000"/>
                </a:schemeClr>
              </a:solidFill>
            </a:endParaRPr>
          </a:p>
        </p:txBody>
      </p:sp>
      <p:pic>
        <p:nvPicPr>
          <p:cNvPr id="12" name="Picture 11">
            <a:extLst>
              <a:ext uri="{FF2B5EF4-FFF2-40B4-BE49-F238E27FC236}">
                <a16:creationId xmlns:a16="http://schemas.microsoft.com/office/drawing/2014/main" id="{665EC6D3-15F5-4221-AC5E-9C9A60BAF871}"/>
              </a:ext>
            </a:extLst>
          </p:cNvPr>
          <p:cNvPicPr>
            <a:picLocks noChangeAspect="1"/>
          </p:cNvPicPr>
          <p:nvPr/>
        </p:nvPicPr>
        <p:blipFill>
          <a:blip r:embed="rId4"/>
          <a:stretch>
            <a:fillRect/>
          </a:stretch>
        </p:blipFill>
        <p:spPr>
          <a:xfrm>
            <a:off x="1706083" y="2284272"/>
            <a:ext cx="2629267" cy="3677163"/>
          </a:xfrm>
          <a:prstGeom prst="rect">
            <a:avLst/>
          </a:prstGeom>
        </p:spPr>
      </p:pic>
    </p:spTree>
    <p:extLst>
      <p:ext uri="{BB962C8B-B14F-4D97-AF65-F5344CB8AC3E}">
        <p14:creationId xmlns:p14="http://schemas.microsoft.com/office/powerpoint/2010/main" val="3383676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Train the Model (Random Forest Regression)</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44AF7CFC-BD90-4AAB-91BD-C10661EA7BD9}"/>
              </a:ext>
            </a:extLst>
          </p:cNvPr>
          <p:cNvSpPr txBox="1"/>
          <p:nvPr/>
        </p:nvSpPr>
        <p:spPr>
          <a:xfrm>
            <a:off x="1097279" y="2068176"/>
            <a:ext cx="10058399" cy="369332"/>
          </a:xfrm>
          <a:prstGeom prst="rect">
            <a:avLst/>
          </a:prstGeom>
          <a:noFill/>
        </p:spPr>
        <p:txBody>
          <a:bodyPr wrap="square">
            <a:spAutoFit/>
          </a:bodyPr>
          <a:lstStyle/>
          <a:p>
            <a:r>
              <a:rPr lang="en-US" dirty="0">
                <a:solidFill>
                  <a:schemeClr val="tx1">
                    <a:lumMod val="75000"/>
                    <a:lumOff val="25000"/>
                  </a:schemeClr>
                </a:solidFill>
              </a:rPr>
              <a:t>Next we will train random forest regression.</a:t>
            </a:r>
            <a:endParaRPr lang="en-ID" dirty="0">
              <a:solidFill>
                <a:schemeClr val="tx1">
                  <a:lumMod val="75000"/>
                  <a:lumOff val="25000"/>
                </a:schemeClr>
              </a:solidFill>
            </a:endParaRPr>
          </a:p>
        </p:txBody>
      </p:sp>
      <p:sp>
        <p:nvSpPr>
          <p:cNvPr id="10" name="TextBox 9">
            <a:extLst>
              <a:ext uri="{FF2B5EF4-FFF2-40B4-BE49-F238E27FC236}">
                <a16:creationId xmlns:a16="http://schemas.microsoft.com/office/drawing/2014/main" id="{9332F318-228F-4808-8F48-7304B86D79C3}"/>
              </a:ext>
            </a:extLst>
          </p:cNvPr>
          <p:cNvSpPr txBox="1"/>
          <p:nvPr/>
        </p:nvSpPr>
        <p:spPr>
          <a:xfrm>
            <a:off x="1919330" y="2835598"/>
            <a:ext cx="8617242" cy="2123658"/>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sklearn.ensemble</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RandomForestRegressor</a:t>
            </a:r>
            <a:endParaRPr lang="en-US" sz="1200" dirty="0">
              <a:latin typeface="Courier New" panose="02070309020205020404" pitchFamily="49" charset="0"/>
              <a:cs typeface="Courier New" panose="02070309020205020404" pitchFamily="49" charset="0"/>
            </a:endParaRPr>
          </a:p>
          <a:p>
            <a:r>
              <a:rPr lang="en-ID" sz="1200" dirty="0">
                <a:latin typeface="Courier New" panose="02070309020205020404" pitchFamily="49" charset="0"/>
                <a:cs typeface="Courier New" panose="02070309020205020404" pitchFamily="49" charset="0"/>
              </a:rPr>
              <a:t>from </a:t>
            </a:r>
            <a:r>
              <a:rPr lang="en-ID" sz="1200" dirty="0" err="1">
                <a:latin typeface="Courier New" panose="02070309020205020404" pitchFamily="49" charset="0"/>
                <a:cs typeface="Courier New" panose="02070309020205020404" pitchFamily="49" charset="0"/>
              </a:rPr>
              <a:t>sklearn.metrics</a:t>
            </a:r>
            <a:r>
              <a:rPr lang="en-ID" sz="1200" dirty="0">
                <a:latin typeface="Courier New" panose="02070309020205020404" pitchFamily="49" charset="0"/>
                <a:cs typeface="Courier New" panose="02070309020205020404" pitchFamily="49" charset="0"/>
              </a:rPr>
              <a:t> import </a:t>
            </a:r>
            <a:r>
              <a:rPr lang="en-ID" sz="1200" dirty="0" err="1">
                <a:latin typeface="Courier New" panose="02070309020205020404" pitchFamily="49" charset="0"/>
                <a:cs typeface="Courier New" panose="02070309020205020404" pitchFamily="49" charset="0"/>
              </a:rPr>
              <a:t>mean_absolute_error</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mean_squared_error</a:t>
            </a:r>
            <a:endParaRPr lang="en-ID"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rf = </a:t>
            </a:r>
            <a:r>
              <a:rPr lang="en-US" sz="1200" dirty="0" err="1">
                <a:latin typeface="Courier New" panose="02070309020205020404" pitchFamily="49" charset="0"/>
                <a:cs typeface="Courier New" panose="02070309020205020404" pitchFamily="49" charset="0"/>
              </a:rPr>
              <a:t>RandomForestRegressor</a:t>
            </a:r>
            <a:r>
              <a:rPr lang="en-US" sz="1200" dirty="0">
                <a:latin typeface="Courier New" panose="02070309020205020404" pitchFamily="49" charset="0"/>
                <a:cs typeface="Courier New" panose="02070309020205020404" pitchFamily="49" charset="0"/>
              </a:rPr>
              <a:t>()</a:t>
            </a:r>
          </a:p>
          <a:p>
            <a:r>
              <a:rPr lang="fr-FR" sz="1200" dirty="0" err="1">
                <a:latin typeface="Courier New" panose="02070309020205020404" pitchFamily="49" charset="0"/>
                <a:cs typeface="Courier New" panose="02070309020205020404" pitchFamily="49" charset="0"/>
              </a:rPr>
              <a:t>rf.fit</a:t>
            </a:r>
            <a:r>
              <a:rPr lang="fr-FR" sz="1200" dirty="0">
                <a:latin typeface="Courier New" panose="02070309020205020404" pitchFamily="49" charset="0"/>
                <a:cs typeface="Courier New" panose="02070309020205020404" pitchFamily="49" charset="0"/>
              </a:rPr>
              <a:t>(</a:t>
            </a:r>
            <a:r>
              <a:rPr lang="fr-FR" sz="1200" dirty="0" err="1">
                <a:latin typeface="Courier New" panose="02070309020205020404" pitchFamily="49" charset="0"/>
                <a:cs typeface="Courier New" panose="02070309020205020404" pitchFamily="49" charset="0"/>
              </a:rPr>
              <a:t>X_train</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y_train</a:t>
            </a:r>
            <a:r>
              <a:rPr lang="fr-FR" sz="1200" dirty="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rf_preds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rf.predict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X_test</a:t>
            </a:r>
            <a:r>
              <a:rPr lang="en-US" sz="1200" dirty="0">
                <a:latin typeface="Courier New" panose="02070309020205020404" pitchFamily="49" charset="0"/>
                <a:cs typeface="Courier New" panose="02070309020205020404" pitchFamily="49" charset="0"/>
              </a:rPr>
              <a:t>)</a:t>
            </a:r>
          </a:p>
          <a:p>
            <a:endParaRPr lang="en-ID" sz="1200" dirty="0">
              <a:latin typeface="Courier New" panose="02070309020205020404" pitchFamily="49" charset="0"/>
              <a:cs typeface="Courier New" panose="02070309020205020404" pitchFamily="49" charset="0"/>
            </a:endParaRPr>
          </a:p>
          <a:p>
            <a:r>
              <a:rPr lang="en-ID" sz="1200" dirty="0">
                <a:latin typeface="Courier New" panose="02070309020205020404" pitchFamily="49" charset="0"/>
                <a:cs typeface="Courier New" panose="02070309020205020404" pitchFamily="49" charset="0"/>
              </a:rPr>
              <a:t>print(</a:t>
            </a:r>
            <a:r>
              <a:rPr lang="en-ID" sz="1200" dirty="0" err="1">
                <a:latin typeface="Courier New" panose="02070309020205020404" pitchFamily="49" charset="0"/>
                <a:cs typeface="Courier New" panose="02070309020205020404" pitchFamily="49" charset="0"/>
              </a:rPr>
              <a:t>f'MAE</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mean_absolute_error</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y_test</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lr_preds</a:t>
            </a:r>
            <a:r>
              <a:rPr lang="en-ID" sz="1200" dirty="0">
                <a:latin typeface="Courier New" panose="02070309020205020404" pitchFamily="49" charset="0"/>
                <a:cs typeface="Courier New" panose="02070309020205020404" pitchFamily="49" charset="0"/>
              </a:rPr>
              <a:t>):.5f}')</a:t>
            </a:r>
          </a:p>
          <a:p>
            <a:r>
              <a:rPr lang="en-ID" sz="1200" dirty="0">
                <a:latin typeface="Courier New" panose="02070309020205020404" pitchFamily="49" charset="0"/>
                <a:cs typeface="Courier New" panose="02070309020205020404" pitchFamily="49" charset="0"/>
              </a:rPr>
              <a:t>print(</a:t>
            </a:r>
            <a:r>
              <a:rPr lang="en-ID" sz="1200" dirty="0" err="1">
                <a:latin typeface="Courier New" panose="02070309020205020404" pitchFamily="49" charset="0"/>
                <a:cs typeface="Courier New" panose="02070309020205020404" pitchFamily="49" charset="0"/>
              </a:rPr>
              <a:t>f'MSE</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mean_squared_error</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y_test</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lr_preds</a:t>
            </a:r>
            <a:r>
              <a:rPr lang="en-ID" sz="1200" dirty="0">
                <a:latin typeface="Courier New" panose="02070309020205020404" pitchFamily="49" charset="0"/>
                <a:cs typeface="Courier New" panose="02070309020205020404" pitchFamily="49" charset="0"/>
              </a:rPr>
              <a:t>):.5f}')</a:t>
            </a:r>
          </a:p>
          <a:p>
            <a:r>
              <a:rPr lang="en-ID" sz="1200" dirty="0">
                <a:latin typeface="Courier New" panose="02070309020205020404" pitchFamily="49" charset="0"/>
                <a:cs typeface="Courier New" panose="02070309020205020404" pitchFamily="49" charset="0"/>
              </a:rPr>
              <a:t>print(</a:t>
            </a:r>
            <a:r>
              <a:rPr lang="en-ID" sz="1200" dirty="0" err="1">
                <a:latin typeface="Courier New" panose="02070309020205020404" pitchFamily="49" charset="0"/>
                <a:cs typeface="Courier New" panose="02070309020205020404" pitchFamily="49" charset="0"/>
              </a:rPr>
              <a:t>f'RMSE</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np.sqrt</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mean_squared_error</a:t>
            </a:r>
            <a:r>
              <a:rPr lang="en-ID" sz="1200" dirty="0">
                <a:latin typeface="Courier New" panose="02070309020205020404" pitchFamily="49" charset="0"/>
                <a:cs typeface="Courier New" panose="02070309020205020404" pitchFamily="49" charset="0"/>
              </a:rPr>
              <a:t>(</a:t>
            </a:r>
            <a:r>
              <a:rPr lang="en-ID" sz="1200" dirty="0" err="1">
                <a:latin typeface="Courier New" panose="02070309020205020404" pitchFamily="49" charset="0"/>
                <a:cs typeface="Courier New" panose="02070309020205020404" pitchFamily="49" charset="0"/>
              </a:rPr>
              <a:t>y_test</a:t>
            </a:r>
            <a:r>
              <a:rPr lang="en-ID" sz="1200" dirty="0">
                <a:latin typeface="Courier New" panose="02070309020205020404" pitchFamily="49" charset="0"/>
                <a:cs typeface="Courier New" panose="02070309020205020404" pitchFamily="49" charset="0"/>
              </a:rPr>
              <a:t>, </a:t>
            </a:r>
            <a:r>
              <a:rPr lang="en-ID" sz="1200" dirty="0" err="1">
                <a:latin typeface="Courier New" panose="02070309020205020404" pitchFamily="49" charset="0"/>
                <a:cs typeface="Courier New" panose="02070309020205020404" pitchFamily="49" charset="0"/>
              </a:rPr>
              <a:t>lr_preds</a:t>
            </a:r>
            <a:r>
              <a:rPr lang="en-ID" sz="1200" dirty="0">
                <a:latin typeface="Courier New" panose="02070309020205020404" pitchFamily="49" charset="0"/>
                <a:cs typeface="Courier New" panose="02070309020205020404" pitchFamily="49" charset="0"/>
              </a:rPr>
              <a:t>)):.5f}')</a:t>
            </a:r>
          </a:p>
        </p:txBody>
      </p:sp>
      <p:pic>
        <p:nvPicPr>
          <p:cNvPr id="5" name="Picture 4">
            <a:extLst>
              <a:ext uri="{FF2B5EF4-FFF2-40B4-BE49-F238E27FC236}">
                <a16:creationId xmlns:a16="http://schemas.microsoft.com/office/drawing/2014/main" id="{96C6DC93-9005-478E-AD12-C0147469E4CA}"/>
              </a:ext>
            </a:extLst>
          </p:cNvPr>
          <p:cNvPicPr>
            <a:picLocks noChangeAspect="1"/>
          </p:cNvPicPr>
          <p:nvPr/>
        </p:nvPicPr>
        <p:blipFill>
          <a:blip r:embed="rId4"/>
          <a:stretch>
            <a:fillRect/>
          </a:stretch>
        </p:blipFill>
        <p:spPr>
          <a:xfrm>
            <a:off x="5450108" y="5164144"/>
            <a:ext cx="1352739" cy="704948"/>
          </a:xfrm>
          <a:prstGeom prst="rect">
            <a:avLst/>
          </a:prstGeom>
        </p:spPr>
      </p:pic>
    </p:spTree>
    <p:extLst>
      <p:ext uri="{BB962C8B-B14F-4D97-AF65-F5344CB8AC3E}">
        <p14:creationId xmlns:p14="http://schemas.microsoft.com/office/powerpoint/2010/main" val="3293120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Train the Model (Random Forest Regression)</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5A1F1E01-4936-4F3F-B353-38AFDF8775DF}"/>
              </a:ext>
            </a:extLst>
          </p:cNvPr>
          <p:cNvSpPr txBox="1"/>
          <p:nvPr/>
        </p:nvSpPr>
        <p:spPr>
          <a:xfrm>
            <a:off x="5053434" y="2598003"/>
            <a:ext cx="6102246" cy="830997"/>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rf_preds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pd.Series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rf_preds</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y_test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y_test.reset_index</a:t>
            </a:r>
            <a:r>
              <a:rPr lang="en-US" sz="1200" dirty="0">
                <a:latin typeface="Courier New" panose="02070309020205020404" pitchFamily="49" charset="0"/>
                <a:cs typeface="Courier New" panose="02070309020205020404" pitchFamily="49" charset="0"/>
              </a:rPr>
              <a:t>(drop=True)</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pd.DataFrame</a:t>
            </a:r>
            <a:r>
              <a:rPr lang="en-US" sz="1200" dirty="0">
                <a:latin typeface="Courier New" panose="02070309020205020404" pitchFamily="49" charset="0"/>
                <a:cs typeface="Courier New" panose="02070309020205020404" pitchFamily="49" charset="0"/>
              </a:rPr>
              <a:t>({'true_label':</a:t>
            </a:r>
            <a:r>
              <a:rPr lang="en-US" sz="1200" dirty="0" err="1">
                <a:latin typeface="Courier New" panose="02070309020205020404" pitchFamily="49" charset="0"/>
                <a:cs typeface="Courier New" panose="02070309020205020404" pitchFamily="49" charset="0"/>
              </a:rPr>
              <a:t>y_test</a:t>
            </a:r>
            <a:r>
              <a:rPr lang="en-US" sz="1200" dirty="0">
                <a:latin typeface="Courier New" panose="02070309020205020404" pitchFamily="49" charset="0"/>
                <a:cs typeface="Courier New" panose="02070309020205020404" pitchFamily="49" charset="0"/>
              </a:rPr>
              <a:t>, 'predicted_label':</a:t>
            </a:r>
            <a:r>
              <a:rPr lang="en-US" sz="1200" dirty="0" err="1">
                <a:latin typeface="Courier New" panose="02070309020205020404" pitchFamily="49" charset="0"/>
                <a:cs typeface="Courier New" panose="02070309020205020404" pitchFamily="49" charset="0"/>
              </a:rPr>
              <a:t>rf_preds</a:t>
            </a:r>
            <a:r>
              <a:rPr lang="en-US" sz="1200" dirty="0">
                <a:latin typeface="Courier New" panose="02070309020205020404" pitchFamily="49" charset="0"/>
                <a:cs typeface="Courier New" panose="02070309020205020404" pitchFamily="49" charset="0"/>
              </a:rPr>
              <a:t>})</a:t>
            </a:r>
            <a:endParaRPr lang="en-ID" sz="12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37A75C43-84D8-4C7B-9A2A-9FDFC476C97B}"/>
              </a:ext>
            </a:extLst>
          </p:cNvPr>
          <p:cNvSpPr txBox="1"/>
          <p:nvPr/>
        </p:nvSpPr>
        <p:spPr>
          <a:xfrm>
            <a:off x="5053434" y="3661189"/>
            <a:ext cx="5432483" cy="923330"/>
          </a:xfrm>
          <a:prstGeom prst="rect">
            <a:avLst/>
          </a:prstGeom>
          <a:noFill/>
        </p:spPr>
        <p:txBody>
          <a:bodyPr wrap="square">
            <a:spAutoFit/>
          </a:bodyPr>
          <a:lstStyle/>
          <a:p>
            <a:r>
              <a:rPr lang="en-US" dirty="0">
                <a:solidFill>
                  <a:schemeClr val="tx1">
                    <a:lumMod val="75000"/>
                    <a:lumOff val="25000"/>
                  </a:schemeClr>
                </a:solidFill>
              </a:rPr>
              <a:t>Our random forest regression model also did an excellent job. The predictions come really close with the actual label with 3.00815 RMSE.</a:t>
            </a:r>
            <a:endParaRPr lang="en-ID" dirty="0">
              <a:solidFill>
                <a:schemeClr val="tx1">
                  <a:lumMod val="75000"/>
                  <a:lumOff val="25000"/>
                </a:schemeClr>
              </a:solidFill>
            </a:endParaRPr>
          </a:p>
        </p:txBody>
      </p:sp>
      <p:pic>
        <p:nvPicPr>
          <p:cNvPr id="12" name="Picture 11">
            <a:extLst>
              <a:ext uri="{FF2B5EF4-FFF2-40B4-BE49-F238E27FC236}">
                <a16:creationId xmlns:a16="http://schemas.microsoft.com/office/drawing/2014/main" id="{4F672454-856D-44E4-8C32-299A626F48DA}"/>
              </a:ext>
            </a:extLst>
          </p:cNvPr>
          <p:cNvPicPr>
            <a:picLocks noChangeAspect="1"/>
          </p:cNvPicPr>
          <p:nvPr/>
        </p:nvPicPr>
        <p:blipFill>
          <a:blip r:embed="rId4"/>
          <a:stretch>
            <a:fillRect/>
          </a:stretch>
        </p:blipFill>
        <p:spPr>
          <a:xfrm>
            <a:off x="1706083" y="2289035"/>
            <a:ext cx="2648320" cy="3667637"/>
          </a:xfrm>
          <a:prstGeom prst="rect">
            <a:avLst/>
          </a:prstGeom>
        </p:spPr>
      </p:pic>
    </p:spTree>
    <p:extLst>
      <p:ext uri="{BB962C8B-B14F-4D97-AF65-F5344CB8AC3E}">
        <p14:creationId xmlns:p14="http://schemas.microsoft.com/office/powerpoint/2010/main" val="43492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2157-4F0D-432E-B62A-867048AF63CE}"/>
              </a:ext>
            </a:extLst>
          </p:cNvPr>
          <p:cNvSpPr>
            <a:spLocks noGrp="1"/>
          </p:cNvSpPr>
          <p:nvPr>
            <p:ph type="title"/>
          </p:nvPr>
        </p:nvSpPr>
        <p:spPr/>
        <p:txBody>
          <a:bodyPr/>
          <a:lstStyle/>
          <a:p>
            <a:r>
              <a:rPr lang="en-US" dirty="0"/>
              <a:t>Problem Definition</a:t>
            </a:r>
            <a:endParaRPr lang="en-ID" dirty="0"/>
          </a:p>
        </p:txBody>
      </p:sp>
      <p:sp>
        <p:nvSpPr>
          <p:cNvPr id="3" name="Content Placeholder 2">
            <a:extLst>
              <a:ext uri="{FF2B5EF4-FFF2-40B4-BE49-F238E27FC236}">
                <a16:creationId xmlns:a16="http://schemas.microsoft.com/office/drawing/2014/main" id="{82764567-951D-4248-866E-08B0B8884C5F}"/>
              </a:ext>
            </a:extLst>
          </p:cNvPr>
          <p:cNvSpPr>
            <a:spLocks noGrp="1"/>
          </p:cNvSpPr>
          <p:nvPr>
            <p:ph idx="1"/>
          </p:nvPr>
        </p:nvSpPr>
        <p:spPr/>
        <p:txBody>
          <a:bodyPr/>
          <a:lstStyle/>
          <a:p>
            <a:pPr>
              <a:buFont typeface="Arial" panose="020B0604020202020204" pitchFamily="34" charset="0"/>
              <a:buChar char="•"/>
            </a:pPr>
            <a:r>
              <a:rPr lang="en-US" dirty="0"/>
              <a:t>Explore the dataset and see if some useful information can be extracted</a:t>
            </a:r>
          </a:p>
          <a:p>
            <a:pPr>
              <a:buFont typeface="Arial" panose="020B0604020202020204" pitchFamily="34" charset="0"/>
              <a:buChar char="•"/>
            </a:pPr>
            <a:r>
              <a:rPr lang="en-US" dirty="0"/>
              <a:t>Make a regression machine learning model</a:t>
            </a:r>
            <a:endParaRPr lang="en-ID" dirty="0"/>
          </a:p>
        </p:txBody>
      </p:sp>
      <p:pic>
        <p:nvPicPr>
          <p:cNvPr id="6" name="Picture 5">
            <a:hlinkClick r:id="rId2" action="ppaction://hlinksldjump"/>
            <a:extLst>
              <a:ext uri="{FF2B5EF4-FFF2-40B4-BE49-F238E27FC236}">
                <a16:creationId xmlns:a16="http://schemas.microsoft.com/office/drawing/2014/main" id="{3F517D12-CE26-41EB-BE83-F427AADE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1639216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37BBA-1963-405D-8639-DF33525B11B8}"/>
              </a:ext>
            </a:extLst>
          </p:cNvPr>
          <p:cNvSpPr txBox="1"/>
          <p:nvPr/>
        </p:nvSpPr>
        <p:spPr>
          <a:xfrm>
            <a:off x="921642" y="1274060"/>
            <a:ext cx="6153612" cy="1107996"/>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print(</a:t>
            </a:r>
            <a:r>
              <a:rPr lang="en-ID" sz="1100" dirty="0" err="1">
                <a:latin typeface="Courier New" panose="02070309020205020404" pitchFamily="49" charset="0"/>
                <a:cs typeface="Courier New" panose="02070309020205020404" pitchFamily="49" charset="0"/>
              </a:rPr>
              <a:t>pd.DataFrame</a:t>
            </a:r>
            <a:r>
              <a:rPr lang="en-ID" sz="1100" dirty="0">
                <a:latin typeface="Courier New" panose="02070309020205020404" pitchFamily="49" charset="0"/>
                <a:cs typeface="Courier New" panose="02070309020205020404" pitchFamily="49" charset="0"/>
              </a:rPr>
              <a:t>({'true_label':</a:t>
            </a:r>
            <a:r>
              <a:rPr lang="en-ID" sz="1100" dirty="0" err="1">
                <a:latin typeface="Courier New" panose="02070309020205020404" pitchFamily="49" charset="0"/>
                <a:cs typeface="Courier New" panose="02070309020205020404" pitchFamily="49" charset="0"/>
              </a:rPr>
              <a:t>y_test</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                    'predicted_label_</a:t>
            </a:r>
            <a:r>
              <a:rPr lang="en-ID" sz="1100" dirty="0" err="1">
                <a:latin typeface="Courier New" panose="02070309020205020404" pitchFamily="49" charset="0"/>
                <a:cs typeface="Courier New" panose="02070309020205020404" pitchFamily="49" charset="0"/>
              </a:rPr>
              <a:t>lr</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lr_preds</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                    'predicted_label_rf':</a:t>
            </a:r>
            <a:r>
              <a:rPr lang="en-ID" sz="1100" dirty="0" err="1">
                <a:latin typeface="Courier New" panose="02070309020205020404" pitchFamily="49" charset="0"/>
                <a:cs typeface="Courier New" panose="02070309020205020404" pitchFamily="49" charset="0"/>
              </a:rPr>
              <a:t>rf_preds</a:t>
            </a:r>
            <a:r>
              <a:rPr lang="en-ID" sz="1100" dirty="0">
                <a:latin typeface="Courier New" panose="02070309020205020404" pitchFamily="49" charset="0"/>
                <a:cs typeface="Courier New" panose="02070309020205020404" pitchFamily="49" charset="0"/>
              </a:rPr>
              <a:t>}).head(10))</a:t>
            </a:r>
          </a:p>
          <a:p>
            <a:endParaRPr lang="en-ID" sz="1100" dirty="0">
              <a:latin typeface="Courier New" panose="02070309020205020404" pitchFamily="49" charset="0"/>
              <a:cs typeface="Courier New" panose="02070309020205020404" pitchFamily="49" charset="0"/>
            </a:endParaRPr>
          </a:p>
          <a:p>
            <a:r>
              <a:rPr lang="en-ID" sz="1100" dirty="0">
                <a:latin typeface="Courier New" panose="02070309020205020404" pitchFamily="49" charset="0"/>
                <a:cs typeface="Courier New" panose="02070309020205020404" pitchFamily="49" charset="0"/>
              </a:rPr>
              <a:t>print(</a:t>
            </a:r>
            <a:r>
              <a:rPr lang="en-ID" sz="1100" dirty="0" err="1">
                <a:latin typeface="Courier New" panose="02070309020205020404" pitchFamily="49" charset="0"/>
                <a:cs typeface="Courier New" panose="02070309020205020404" pitchFamily="49" charset="0"/>
              </a:rPr>
              <a:t>f'RMSE_lr</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np.sqrt</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mean_squared_error</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y_test</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lr_preds</a:t>
            </a:r>
            <a:r>
              <a:rPr lang="en-ID" sz="1100" dirty="0">
                <a:latin typeface="Courier New" panose="02070309020205020404" pitchFamily="49" charset="0"/>
                <a:cs typeface="Courier New" panose="02070309020205020404" pitchFamily="49" charset="0"/>
              </a:rPr>
              <a:t>)):.5f}')</a:t>
            </a:r>
          </a:p>
          <a:p>
            <a:r>
              <a:rPr lang="en-ID" sz="1100" dirty="0">
                <a:latin typeface="Courier New" panose="02070309020205020404" pitchFamily="49" charset="0"/>
                <a:cs typeface="Courier New" panose="02070309020205020404" pitchFamily="49" charset="0"/>
              </a:rPr>
              <a:t>print(</a:t>
            </a:r>
            <a:r>
              <a:rPr lang="en-ID" sz="1100" dirty="0" err="1">
                <a:latin typeface="Courier New" panose="02070309020205020404" pitchFamily="49" charset="0"/>
                <a:cs typeface="Courier New" panose="02070309020205020404" pitchFamily="49" charset="0"/>
              </a:rPr>
              <a:t>f'RMSE_rf</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np.sqrt</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mean_squared_error</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y_test</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rf_preds</a:t>
            </a:r>
            <a:r>
              <a:rPr lang="en-ID" sz="1100" dirty="0">
                <a:latin typeface="Courier New" panose="02070309020205020404" pitchFamily="49" charset="0"/>
                <a:cs typeface="Courier New" panose="02070309020205020404" pitchFamily="49" charset="0"/>
              </a:rPr>
              <a:t>)):.5f}')</a:t>
            </a:r>
          </a:p>
        </p:txBody>
      </p:sp>
      <p:pic>
        <p:nvPicPr>
          <p:cNvPr id="5" name="Picture 4">
            <a:hlinkClick r:id="rId2" action="ppaction://hlinksldjump"/>
            <a:extLst>
              <a:ext uri="{FF2B5EF4-FFF2-40B4-BE49-F238E27FC236}">
                <a16:creationId xmlns:a16="http://schemas.microsoft.com/office/drawing/2014/main" id="{BF3B8226-CE33-4ABF-9DF4-FE2B56064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6" name="Picture 5">
            <a:extLst>
              <a:ext uri="{FF2B5EF4-FFF2-40B4-BE49-F238E27FC236}">
                <a16:creationId xmlns:a16="http://schemas.microsoft.com/office/drawing/2014/main" id="{FB8FD47D-8615-4146-A4B7-6CCAB8FE8D06}"/>
              </a:ext>
            </a:extLst>
          </p:cNvPr>
          <p:cNvPicPr>
            <a:picLocks noChangeAspect="1"/>
          </p:cNvPicPr>
          <p:nvPr/>
        </p:nvPicPr>
        <p:blipFill>
          <a:blip r:embed="rId4"/>
          <a:stretch>
            <a:fillRect/>
          </a:stretch>
        </p:blipFill>
        <p:spPr>
          <a:xfrm>
            <a:off x="921642" y="2538972"/>
            <a:ext cx="5174355" cy="2721826"/>
          </a:xfrm>
          <a:prstGeom prst="rect">
            <a:avLst/>
          </a:prstGeom>
        </p:spPr>
      </p:pic>
      <p:sp>
        <p:nvSpPr>
          <p:cNvPr id="8" name="TextBox 7">
            <a:extLst>
              <a:ext uri="{FF2B5EF4-FFF2-40B4-BE49-F238E27FC236}">
                <a16:creationId xmlns:a16="http://schemas.microsoft.com/office/drawing/2014/main" id="{52FC8A1B-D08E-4740-9EA4-C6D789D05C1D}"/>
              </a:ext>
            </a:extLst>
          </p:cNvPr>
          <p:cNvSpPr txBox="1"/>
          <p:nvPr/>
        </p:nvSpPr>
        <p:spPr>
          <a:xfrm>
            <a:off x="6167887" y="3227231"/>
            <a:ext cx="5711560" cy="923330"/>
          </a:xfrm>
          <a:prstGeom prst="rect">
            <a:avLst/>
          </a:prstGeom>
          <a:noFill/>
        </p:spPr>
        <p:txBody>
          <a:bodyPr wrap="square">
            <a:spAutoFit/>
          </a:bodyPr>
          <a:lstStyle/>
          <a:p>
            <a:r>
              <a:rPr lang="en-US" dirty="0">
                <a:solidFill>
                  <a:schemeClr val="tx1">
                    <a:lumMod val="75000"/>
                    <a:lumOff val="25000"/>
                  </a:schemeClr>
                </a:solidFill>
              </a:rPr>
              <a:t>When we compare them side by side, looks like out of the two models with no hyperparameter tuning, our linear regression model performs better. Let's save this model.</a:t>
            </a:r>
            <a:endParaRPr lang="en-ID" dirty="0">
              <a:solidFill>
                <a:schemeClr val="tx1">
                  <a:lumMod val="75000"/>
                  <a:lumOff val="25000"/>
                </a:schemeClr>
              </a:solidFill>
            </a:endParaRPr>
          </a:p>
        </p:txBody>
      </p:sp>
      <p:sp>
        <p:nvSpPr>
          <p:cNvPr id="11" name="TextBox 10">
            <a:extLst>
              <a:ext uri="{FF2B5EF4-FFF2-40B4-BE49-F238E27FC236}">
                <a16:creationId xmlns:a16="http://schemas.microsoft.com/office/drawing/2014/main" id="{92DFA02E-83EF-49E9-A41C-203DDEA53C26}"/>
              </a:ext>
            </a:extLst>
          </p:cNvPr>
          <p:cNvSpPr txBox="1"/>
          <p:nvPr/>
        </p:nvSpPr>
        <p:spPr>
          <a:xfrm>
            <a:off x="7383745" y="4352785"/>
            <a:ext cx="3279844" cy="430887"/>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import </a:t>
            </a:r>
            <a:r>
              <a:rPr lang="en-ID" sz="1100" dirty="0" err="1">
                <a:latin typeface="Courier New" panose="02070309020205020404" pitchFamily="49" charset="0"/>
                <a:cs typeface="Courier New" panose="02070309020205020404" pitchFamily="49" charset="0"/>
              </a:rPr>
              <a:t>joblib</a:t>
            </a:r>
            <a:endParaRPr lang="en-ID" sz="1100" dirty="0">
              <a:latin typeface="Courier New" panose="02070309020205020404" pitchFamily="49" charset="0"/>
              <a:cs typeface="Courier New" panose="02070309020205020404" pitchFamily="49" charset="0"/>
            </a:endParaRPr>
          </a:p>
          <a:p>
            <a:r>
              <a:rPr lang="en-ID" sz="1100" dirty="0" err="1">
                <a:latin typeface="Courier New" panose="02070309020205020404" pitchFamily="49" charset="0"/>
                <a:cs typeface="Courier New" panose="02070309020205020404" pitchFamily="49" charset="0"/>
              </a:rPr>
              <a:t>joblib.dump</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lr</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lr_model.joblib</a:t>
            </a:r>
            <a:r>
              <a:rPr lang="en-ID" sz="1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94933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1DA65-970B-4118-A70A-54F00860629A}"/>
              </a:ext>
            </a:extLst>
          </p:cNvPr>
          <p:cNvSpPr>
            <a:spLocks noGrp="1"/>
          </p:cNvSpPr>
          <p:nvPr>
            <p:ph type="title"/>
          </p:nvPr>
        </p:nvSpPr>
        <p:spPr/>
        <p:txBody>
          <a:bodyPr/>
          <a:lstStyle/>
          <a:p>
            <a:pPr algn="ctr"/>
            <a:r>
              <a:rPr lang="en-US" dirty="0"/>
              <a:t>New Data</a:t>
            </a:r>
            <a:endParaRPr lang="en-ID" dirty="0"/>
          </a:p>
        </p:txBody>
      </p:sp>
      <p:pic>
        <p:nvPicPr>
          <p:cNvPr id="7" name="Picture 6">
            <a:hlinkClick r:id="rId2" action="ppaction://hlinksldjump"/>
            <a:extLst>
              <a:ext uri="{FF2B5EF4-FFF2-40B4-BE49-F238E27FC236}">
                <a16:creationId xmlns:a16="http://schemas.microsoft.com/office/drawing/2014/main" id="{DF9DC8F4-5F1B-432F-A8C8-4B3A269D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2" name="Picture Placeholder 11">
            <a:extLst>
              <a:ext uri="{FF2B5EF4-FFF2-40B4-BE49-F238E27FC236}">
                <a16:creationId xmlns:a16="http://schemas.microsoft.com/office/drawing/2014/main" id="{75C75B16-F2D8-464B-B2A7-4F7E3A24D0D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6620" b="16620"/>
          <a:stretch>
            <a:fillRect/>
          </a:stretch>
        </p:blipFill>
        <p:spPr/>
      </p:pic>
    </p:spTree>
    <p:extLst>
      <p:ext uri="{BB962C8B-B14F-4D97-AF65-F5344CB8AC3E}">
        <p14:creationId xmlns:p14="http://schemas.microsoft.com/office/powerpoint/2010/main" val="2494313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Get the Data</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11" name="TextBox 10">
            <a:extLst>
              <a:ext uri="{FF2B5EF4-FFF2-40B4-BE49-F238E27FC236}">
                <a16:creationId xmlns:a16="http://schemas.microsoft.com/office/drawing/2014/main" id="{37A75C43-84D8-4C7B-9A2A-9FDFC476C97B}"/>
              </a:ext>
            </a:extLst>
          </p:cNvPr>
          <p:cNvSpPr txBox="1"/>
          <p:nvPr/>
        </p:nvSpPr>
        <p:spPr>
          <a:xfrm>
            <a:off x="1097280" y="2151171"/>
            <a:ext cx="10058400" cy="923330"/>
          </a:xfrm>
          <a:prstGeom prst="rect">
            <a:avLst/>
          </a:prstGeom>
          <a:noFill/>
        </p:spPr>
        <p:txBody>
          <a:bodyPr wrap="square">
            <a:spAutoFit/>
          </a:bodyPr>
          <a:lstStyle/>
          <a:p>
            <a:r>
              <a:rPr lang="en-US" dirty="0">
                <a:solidFill>
                  <a:schemeClr val="tx1">
                    <a:lumMod val="75000"/>
                    <a:lumOff val="25000"/>
                  </a:schemeClr>
                </a:solidFill>
              </a:rPr>
              <a:t>Now that we have built our model, what if we want to predict a brand new data that the machine has never seen before?</a:t>
            </a:r>
          </a:p>
          <a:p>
            <a:r>
              <a:rPr lang="en-US" dirty="0">
                <a:solidFill>
                  <a:schemeClr val="tx1">
                    <a:lumMod val="75000"/>
                    <a:lumOff val="25000"/>
                  </a:schemeClr>
                </a:solidFill>
              </a:rPr>
              <a:t>We will get more or less 600 random samples from the original dataset.</a:t>
            </a:r>
            <a:endParaRPr lang="en-ID" dirty="0">
              <a:solidFill>
                <a:schemeClr val="tx1">
                  <a:lumMod val="75000"/>
                  <a:lumOff val="25000"/>
                </a:schemeClr>
              </a:solidFill>
            </a:endParaRPr>
          </a:p>
        </p:txBody>
      </p:sp>
      <p:pic>
        <p:nvPicPr>
          <p:cNvPr id="4" name="Picture 3">
            <a:extLst>
              <a:ext uri="{FF2B5EF4-FFF2-40B4-BE49-F238E27FC236}">
                <a16:creationId xmlns:a16="http://schemas.microsoft.com/office/drawing/2014/main" id="{982DE80A-69ED-406E-BE5B-53D4353625E5}"/>
              </a:ext>
            </a:extLst>
          </p:cNvPr>
          <p:cNvPicPr>
            <a:picLocks noChangeAspect="1"/>
          </p:cNvPicPr>
          <p:nvPr/>
        </p:nvPicPr>
        <p:blipFill>
          <a:blip r:embed="rId4"/>
          <a:stretch>
            <a:fillRect/>
          </a:stretch>
        </p:blipFill>
        <p:spPr>
          <a:xfrm>
            <a:off x="2647674" y="3240948"/>
            <a:ext cx="6896652" cy="2228867"/>
          </a:xfrm>
          <a:prstGeom prst="rect">
            <a:avLst/>
          </a:prstGeom>
        </p:spPr>
      </p:pic>
      <p:sp>
        <p:nvSpPr>
          <p:cNvPr id="9" name="TextBox 8">
            <a:extLst>
              <a:ext uri="{FF2B5EF4-FFF2-40B4-BE49-F238E27FC236}">
                <a16:creationId xmlns:a16="http://schemas.microsoft.com/office/drawing/2014/main" id="{F1CC7026-1E57-466A-A124-1085DEE2A9E8}"/>
              </a:ext>
            </a:extLst>
          </p:cNvPr>
          <p:cNvSpPr txBox="1"/>
          <p:nvPr/>
        </p:nvSpPr>
        <p:spPr>
          <a:xfrm>
            <a:off x="1066800" y="5636262"/>
            <a:ext cx="10058400" cy="646331"/>
          </a:xfrm>
          <a:prstGeom prst="rect">
            <a:avLst/>
          </a:prstGeom>
          <a:noFill/>
        </p:spPr>
        <p:txBody>
          <a:bodyPr wrap="square">
            <a:spAutoFit/>
          </a:bodyPr>
          <a:lstStyle/>
          <a:p>
            <a:r>
              <a:rPr lang="en-US" dirty="0">
                <a:solidFill>
                  <a:schemeClr val="tx1">
                    <a:lumMod val="75000"/>
                    <a:lumOff val="25000"/>
                  </a:schemeClr>
                </a:solidFill>
              </a:rPr>
              <a:t>Because this is a brand new data, we have to do preprocessing like we did in our data model so that it will perfectly match with our model.</a:t>
            </a:r>
            <a:endParaRPr lang="en-ID" dirty="0">
              <a:solidFill>
                <a:schemeClr val="tx1">
                  <a:lumMod val="75000"/>
                  <a:lumOff val="25000"/>
                </a:schemeClr>
              </a:solidFill>
            </a:endParaRPr>
          </a:p>
        </p:txBody>
      </p:sp>
    </p:spTree>
    <p:extLst>
      <p:ext uri="{BB962C8B-B14F-4D97-AF65-F5344CB8AC3E}">
        <p14:creationId xmlns:p14="http://schemas.microsoft.com/office/powerpoint/2010/main" val="3650547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Preprocessing (1)</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D4378CD5-F8A0-4307-9654-FE3711B78BD0}"/>
              </a:ext>
            </a:extLst>
          </p:cNvPr>
          <p:cNvSpPr txBox="1"/>
          <p:nvPr/>
        </p:nvSpPr>
        <p:spPr>
          <a:xfrm>
            <a:off x="1097280" y="2077940"/>
            <a:ext cx="10058400" cy="369332"/>
          </a:xfrm>
          <a:prstGeom prst="rect">
            <a:avLst/>
          </a:prstGeom>
          <a:noFill/>
        </p:spPr>
        <p:txBody>
          <a:bodyPr wrap="square">
            <a:spAutoFit/>
          </a:bodyPr>
          <a:lstStyle/>
          <a:p>
            <a:r>
              <a:rPr lang="en-US" dirty="0">
                <a:solidFill>
                  <a:schemeClr val="tx1">
                    <a:lumMod val="75000"/>
                    <a:lumOff val="25000"/>
                  </a:schemeClr>
                </a:solidFill>
              </a:rPr>
              <a:t>1. Drop the missing values</a:t>
            </a:r>
            <a:endParaRPr lang="en-ID" dirty="0">
              <a:solidFill>
                <a:schemeClr val="tx1">
                  <a:lumMod val="75000"/>
                  <a:lumOff val="25000"/>
                </a:schemeClr>
              </a:solidFill>
            </a:endParaRPr>
          </a:p>
        </p:txBody>
      </p:sp>
      <p:sp>
        <p:nvSpPr>
          <p:cNvPr id="8" name="TextBox 7">
            <a:extLst>
              <a:ext uri="{FF2B5EF4-FFF2-40B4-BE49-F238E27FC236}">
                <a16:creationId xmlns:a16="http://schemas.microsoft.com/office/drawing/2014/main" id="{E494C30C-0156-4F8A-AB9F-247BDE08C4B1}"/>
              </a:ext>
            </a:extLst>
          </p:cNvPr>
          <p:cNvSpPr txBox="1"/>
          <p:nvPr/>
        </p:nvSpPr>
        <p:spPr>
          <a:xfrm>
            <a:off x="1335283" y="2506045"/>
            <a:ext cx="3279844" cy="261610"/>
          </a:xfrm>
          <a:prstGeom prst="rect">
            <a:avLst/>
          </a:prstGeom>
          <a:noFill/>
        </p:spPr>
        <p:txBody>
          <a:bodyPr wrap="square">
            <a:spAutoFit/>
          </a:bodyPr>
          <a:lstStyle/>
          <a:p>
            <a:r>
              <a:rPr lang="en-ID" sz="1100" dirty="0" err="1">
                <a:latin typeface="Courier New" panose="02070309020205020404" pitchFamily="49" charset="0"/>
                <a:cs typeface="Courier New" panose="02070309020205020404" pitchFamily="49" charset="0"/>
              </a:rPr>
              <a:t>df.dropna</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inplace</a:t>
            </a:r>
            <a:r>
              <a:rPr lang="en-ID" sz="1100" dirty="0">
                <a:latin typeface="Courier New" panose="02070309020205020404" pitchFamily="49" charset="0"/>
                <a:cs typeface="Courier New" panose="02070309020205020404" pitchFamily="49" charset="0"/>
              </a:rPr>
              <a:t>=True)</a:t>
            </a:r>
          </a:p>
        </p:txBody>
      </p:sp>
      <p:sp>
        <p:nvSpPr>
          <p:cNvPr id="10" name="TextBox 9">
            <a:extLst>
              <a:ext uri="{FF2B5EF4-FFF2-40B4-BE49-F238E27FC236}">
                <a16:creationId xmlns:a16="http://schemas.microsoft.com/office/drawing/2014/main" id="{99CF02E0-25C4-4327-926C-5788EC796DA0}"/>
              </a:ext>
            </a:extLst>
          </p:cNvPr>
          <p:cNvSpPr txBox="1"/>
          <p:nvPr/>
        </p:nvSpPr>
        <p:spPr>
          <a:xfrm>
            <a:off x="1097280" y="3059668"/>
            <a:ext cx="10058400" cy="369332"/>
          </a:xfrm>
          <a:prstGeom prst="rect">
            <a:avLst/>
          </a:prstGeom>
          <a:noFill/>
        </p:spPr>
        <p:txBody>
          <a:bodyPr wrap="square">
            <a:spAutoFit/>
          </a:bodyPr>
          <a:lstStyle/>
          <a:p>
            <a:r>
              <a:rPr lang="en-US" dirty="0">
                <a:solidFill>
                  <a:schemeClr val="tx1">
                    <a:lumMod val="75000"/>
                    <a:lumOff val="25000"/>
                  </a:schemeClr>
                </a:solidFill>
              </a:rPr>
              <a:t>2. Extract year, month, day, and </a:t>
            </a:r>
            <a:r>
              <a:rPr lang="en-US" dirty="0" err="1">
                <a:solidFill>
                  <a:schemeClr val="tx1">
                    <a:lumMod val="75000"/>
                    <a:lumOff val="25000"/>
                  </a:schemeClr>
                </a:solidFill>
              </a:rPr>
              <a:t>dayofweek</a:t>
            </a:r>
            <a:r>
              <a:rPr lang="en-US" dirty="0">
                <a:solidFill>
                  <a:schemeClr val="tx1">
                    <a:lumMod val="75000"/>
                    <a:lumOff val="25000"/>
                  </a:schemeClr>
                </a:solidFill>
              </a:rPr>
              <a:t> from date</a:t>
            </a:r>
            <a:endParaRPr lang="en-ID" dirty="0">
              <a:solidFill>
                <a:schemeClr val="tx1">
                  <a:lumMod val="75000"/>
                  <a:lumOff val="25000"/>
                </a:schemeClr>
              </a:solidFill>
            </a:endParaRPr>
          </a:p>
        </p:txBody>
      </p:sp>
      <p:sp>
        <p:nvSpPr>
          <p:cNvPr id="12" name="TextBox 11">
            <a:extLst>
              <a:ext uri="{FF2B5EF4-FFF2-40B4-BE49-F238E27FC236}">
                <a16:creationId xmlns:a16="http://schemas.microsoft.com/office/drawing/2014/main" id="{48A04CFD-C4EC-4DE0-AA47-8AD9FDD926B0}"/>
              </a:ext>
            </a:extLst>
          </p:cNvPr>
          <p:cNvSpPr txBox="1"/>
          <p:nvPr/>
        </p:nvSpPr>
        <p:spPr>
          <a:xfrm>
            <a:off x="1335283" y="3540814"/>
            <a:ext cx="5236408" cy="1107996"/>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df['date'] = </a:t>
            </a:r>
            <a:r>
              <a:rPr lang="en-ID" sz="1100" dirty="0" err="1">
                <a:latin typeface="Courier New" panose="02070309020205020404" pitchFamily="49" charset="0"/>
                <a:cs typeface="Courier New" panose="02070309020205020404" pitchFamily="49" charset="0"/>
              </a:rPr>
              <a:t>pd.to_datetime</a:t>
            </a:r>
            <a:r>
              <a:rPr lang="en-ID" sz="1100" dirty="0">
                <a:latin typeface="Courier New" panose="02070309020205020404" pitchFamily="49" charset="0"/>
                <a:cs typeface="Courier New" panose="02070309020205020404" pitchFamily="49" charset="0"/>
              </a:rPr>
              <a:t>(df['date'])</a:t>
            </a:r>
          </a:p>
          <a:p>
            <a:endParaRPr lang="en-ID" sz="1100" dirty="0">
              <a:latin typeface="Courier New" panose="02070309020205020404" pitchFamily="49" charset="0"/>
              <a:cs typeface="Courier New" panose="02070309020205020404" pitchFamily="49" charset="0"/>
            </a:endParaRPr>
          </a:p>
          <a:p>
            <a:r>
              <a:rPr lang="en-ID" sz="1100" dirty="0">
                <a:latin typeface="Courier New" panose="02070309020205020404" pitchFamily="49" charset="0"/>
                <a:cs typeface="Courier New" panose="02070309020205020404" pitchFamily="49" charset="0"/>
              </a:rPr>
              <a:t>df['year'] = df['date'].apply(lambda x: </a:t>
            </a:r>
            <a:r>
              <a:rPr lang="en-ID" sz="1100" dirty="0" err="1">
                <a:latin typeface="Courier New" panose="02070309020205020404" pitchFamily="49" charset="0"/>
                <a:cs typeface="Courier New" panose="02070309020205020404" pitchFamily="49" charset="0"/>
              </a:rPr>
              <a:t>x.year</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df['month'] = df['date'].apply(lambda x: </a:t>
            </a:r>
            <a:r>
              <a:rPr lang="en-ID" sz="1100" dirty="0" err="1">
                <a:latin typeface="Courier New" panose="02070309020205020404" pitchFamily="49" charset="0"/>
                <a:cs typeface="Courier New" panose="02070309020205020404" pitchFamily="49" charset="0"/>
              </a:rPr>
              <a:t>x.month</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df['day'] = df['date'].apply(lambda x: </a:t>
            </a:r>
            <a:r>
              <a:rPr lang="en-ID" sz="1100" dirty="0" err="1">
                <a:latin typeface="Courier New" panose="02070309020205020404" pitchFamily="49" charset="0"/>
                <a:cs typeface="Courier New" panose="02070309020205020404" pitchFamily="49" charset="0"/>
              </a:rPr>
              <a:t>x.day</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day_of_week</a:t>
            </a:r>
            <a:r>
              <a:rPr lang="en-ID" sz="1100" dirty="0">
                <a:latin typeface="Courier New" panose="02070309020205020404" pitchFamily="49" charset="0"/>
                <a:cs typeface="Courier New" panose="02070309020205020404" pitchFamily="49" charset="0"/>
              </a:rPr>
              <a:t>'] = df['date'].apply(lambda x: </a:t>
            </a:r>
            <a:r>
              <a:rPr lang="en-ID" sz="1100" dirty="0" err="1">
                <a:latin typeface="Courier New" panose="02070309020205020404" pitchFamily="49" charset="0"/>
                <a:cs typeface="Courier New" panose="02070309020205020404" pitchFamily="49" charset="0"/>
              </a:rPr>
              <a:t>x.dayofweek</a:t>
            </a:r>
            <a:r>
              <a:rPr lang="en-ID" sz="1100" dirty="0">
                <a:latin typeface="Courier New" panose="02070309020205020404" pitchFamily="49" charset="0"/>
                <a:cs typeface="Courier New" panose="02070309020205020404" pitchFamily="49" charset="0"/>
              </a:rPr>
              <a:t>)</a:t>
            </a:r>
          </a:p>
        </p:txBody>
      </p:sp>
      <p:sp>
        <p:nvSpPr>
          <p:cNvPr id="13" name="TextBox 12">
            <a:extLst>
              <a:ext uri="{FF2B5EF4-FFF2-40B4-BE49-F238E27FC236}">
                <a16:creationId xmlns:a16="http://schemas.microsoft.com/office/drawing/2014/main" id="{10DD122A-D204-4803-BB69-4B7E3C859403}"/>
              </a:ext>
            </a:extLst>
          </p:cNvPr>
          <p:cNvSpPr txBox="1"/>
          <p:nvPr/>
        </p:nvSpPr>
        <p:spPr>
          <a:xfrm>
            <a:off x="1097280" y="4935975"/>
            <a:ext cx="10058400" cy="369332"/>
          </a:xfrm>
          <a:prstGeom prst="rect">
            <a:avLst/>
          </a:prstGeom>
          <a:noFill/>
        </p:spPr>
        <p:txBody>
          <a:bodyPr wrap="square">
            <a:spAutoFit/>
          </a:bodyPr>
          <a:lstStyle/>
          <a:p>
            <a:r>
              <a:rPr lang="en-US" dirty="0">
                <a:solidFill>
                  <a:schemeClr val="tx1">
                    <a:lumMod val="75000"/>
                    <a:lumOff val="25000"/>
                  </a:schemeClr>
                </a:solidFill>
              </a:rPr>
              <a:t>3. Drop some attributes</a:t>
            </a:r>
            <a:endParaRPr lang="en-ID" dirty="0">
              <a:solidFill>
                <a:schemeClr val="tx1">
                  <a:lumMod val="75000"/>
                  <a:lumOff val="25000"/>
                </a:schemeClr>
              </a:solidFill>
            </a:endParaRPr>
          </a:p>
        </p:txBody>
      </p:sp>
      <p:sp>
        <p:nvSpPr>
          <p:cNvPr id="14" name="TextBox 13">
            <a:extLst>
              <a:ext uri="{FF2B5EF4-FFF2-40B4-BE49-F238E27FC236}">
                <a16:creationId xmlns:a16="http://schemas.microsoft.com/office/drawing/2014/main" id="{33B4D1B0-F4E6-4C9C-B2B8-06CD2DA64B97}"/>
              </a:ext>
            </a:extLst>
          </p:cNvPr>
          <p:cNvSpPr txBox="1"/>
          <p:nvPr/>
        </p:nvSpPr>
        <p:spPr>
          <a:xfrm>
            <a:off x="1335283" y="5438205"/>
            <a:ext cx="9820397" cy="430887"/>
          </a:xfrm>
          <a:prstGeom prst="rect">
            <a:avLst/>
          </a:prstGeom>
          <a:noFill/>
        </p:spPr>
        <p:txBody>
          <a:bodyPr wrap="square">
            <a:spAutoFit/>
          </a:bodyPr>
          <a:lstStyle/>
          <a:p>
            <a:r>
              <a:rPr lang="en-ID" sz="1100" dirty="0" err="1">
                <a:latin typeface="Courier New" panose="02070309020205020404" pitchFamily="49" charset="0"/>
                <a:cs typeface="Courier New" panose="02070309020205020404" pitchFamily="49" charset="0"/>
              </a:rPr>
              <a:t>df.drop</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invoice_and_item_number</a:t>
            </a:r>
            <a:r>
              <a:rPr lang="en-ID" sz="1100" dirty="0">
                <a:latin typeface="Courier New" panose="02070309020205020404" pitchFamily="49" charset="0"/>
                <a:cs typeface="Courier New" panose="02070309020205020404" pitchFamily="49" charset="0"/>
              </a:rPr>
              <a:t>', 'date', '</a:t>
            </a:r>
            <a:r>
              <a:rPr lang="en-ID" sz="1100" dirty="0" err="1">
                <a:latin typeface="Courier New" panose="02070309020205020404" pitchFamily="49" charset="0"/>
                <a:cs typeface="Courier New" panose="02070309020205020404" pitchFamily="49" charset="0"/>
              </a:rPr>
              <a:t>store_number</a:t>
            </a:r>
            <a:r>
              <a:rPr lang="en-ID" sz="1100" dirty="0">
                <a:latin typeface="Courier New" panose="02070309020205020404" pitchFamily="49" charset="0"/>
                <a:cs typeface="Courier New" panose="02070309020205020404" pitchFamily="49" charset="0"/>
              </a:rPr>
              <a:t>', 'address', '</a:t>
            </a:r>
            <a:r>
              <a:rPr lang="en-ID" sz="1100" dirty="0" err="1">
                <a:latin typeface="Courier New" panose="02070309020205020404" pitchFamily="49" charset="0"/>
                <a:cs typeface="Courier New" panose="02070309020205020404" pitchFamily="49" charset="0"/>
              </a:rPr>
              <a:t>county_number</a:t>
            </a:r>
            <a:r>
              <a:rPr lang="en-ID" sz="1100" dirty="0">
                <a:latin typeface="Courier New" panose="02070309020205020404" pitchFamily="49" charset="0"/>
                <a:cs typeface="Courier New" panose="02070309020205020404" pitchFamily="49" charset="0"/>
              </a:rPr>
              <a:t>', 'category', '</a:t>
            </a:r>
            <a:r>
              <a:rPr lang="en-ID" sz="1100" dirty="0" err="1">
                <a:latin typeface="Courier New" panose="02070309020205020404" pitchFamily="49" charset="0"/>
                <a:cs typeface="Courier New" panose="02070309020205020404" pitchFamily="49" charset="0"/>
              </a:rPr>
              <a:t>vendor_number</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item_number</a:t>
            </a:r>
            <a:r>
              <a:rPr lang="en-ID" sz="1100" dirty="0">
                <a:latin typeface="Courier New" panose="02070309020205020404" pitchFamily="49" charset="0"/>
                <a:cs typeface="Courier New" panose="02070309020205020404" pitchFamily="49" charset="0"/>
              </a:rPr>
              <a:t>'], axis=1, </a:t>
            </a:r>
            <a:r>
              <a:rPr lang="en-ID" sz="1100" dirty="0" err="1">
                <a:latin typeface="Courier New" panose="02070309020205020404" pitchFamily="49" charset="0"/>
                <a:cs typeface="Courier New" panose="02070309020205020404" pitchFamily="49" charset="0"/>
              </a:rPr>
              <a:t>inplace</a:t>
            </a:r>
            <a:r>
              <a:rPr lang="en-ID" sz="1100" dirty="0">
                <a:latin typeface="Courier New" panose="02070309020205020404" pitchFamily="49" charset="0"/>
                <a:cs typeface="Courier New" panose="02070309020205020404" pitchFamily="49" charset="0"/>
              </a:rPr>
              <a:t>=True)</a:t>
            </a:r>
          </a:p>
        </p:txBody>
      </p:sp>
    </p:spTree>
    <p:extLst>
      <p:ext uri="{BB962C8B-B14F-4D97-AF65-F5344CB8AC3E}">
        <p14:creationId xmlns:p14="http://schemas.microsoft.com/office/powerpoint/2010/main" val="1360742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Preprocessing (2)</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D4378CD5-F8A0-4307-9654-FE3711B78BD0}"/>
              </a:ext>
            </a:extLst>
          </p:cNvPr>
          <p:cNvSpPr txBox="1"/>
          <p:nvPr/>
        </p:nvSpPr>
        <p:spPr>
          <a:xfrm>
            <a:off x="1097280" y="2077940"/>
            <a:ext cx="10058400" cy="369332"/>
          </a:xfrm>
          <a:prstGeom prst="rect">
            <a:avLst/>
          </a:prstGeom>
          <a:noFill/>
        </p:spPr>
        <p:txBody>
          <a:bodyPr wrap="square">
            <a:spAutoFit/>
          </a:bodyPr>
          <a:lstStyle/>
          <a:p>
            <a:r>
              <a:rPr lang="en-US" dirty="0">
                <a:solidFill>
                  <a:schemeClr val="tx1">
                    <a:lumMod val="75000"/>
                    <a:lumOff val="25000"/>
                  </a:schemeClr>
                </a:solidFill>
              </a:rPr>
              <a:t>4. Lowercase some attributes</a:t>
            </a:r>
            <a:endParaRPr lang="en-ID" dirty="0">
              <a:solidFill>
                <a:schemeClr val="tx1">
                  <a:lumMod val="75000"/>
                  <a:lumOff val="25000"/>
                </a:schemeClr>
              </a:solidFill>
            </a:endParaRPr>
          </a:p>
        </p:txBody>
      </p:sp>
      <p:sp>
        <p:nvSpPr>
          <p:cNvPr id="8" name="TextBox 7">
            <a:extLst>
              <a:ext uri="{FF2B5EF4-FFF2-40B4-BE49-F238E27FC236}">
                <a16:creationId xmlns:a16="http://schemas.microsoft.com/office/drawing/2014/main" id="{E494C30C-0156-4F8A-AB9F-247BDE08C4B1}"/>
              </a:ext>
            </a:extLst>
          </p:cNvPr>
          <p:cNvSpPr txBox="1"/>
          <p:nvPr/>
        </p:nvSpPr>
        <p:spPr>
          <a:xfrm>
            <a:off x="1332171" y="2505995"/>
            <a:ext cx="10058400" cy="769441"/>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df['city'] = df['city'].</a:t>
            </a:r>
            <a:r>
              <a:rPr lang="en-ID" sz="1100" dirty="0" err="1">
                <a:latin typeface="Courier New" panose="02070309020205020404" pitchFamily="49" charset="0"/>
                <a:cs typeface="Courier New" panose="02070309020205020404" pitchFamily="49" charset="0"/>
              </a:rPr>
              <a:t>str.lower</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df['county'] = df['county'].</a:t>
            </a:r>
            <a:r>
              <a:rPr lang="en-ID" sz="1100" dirty="0" err="1">
                <a:latin typeface="Courier New" panose="02070309020205020404" pitchFamily="49" charset="0"/>
                <a:cs typeface="Courier New" panose="02070309020205020404" pitchFamily="49" charset="0"/>
              </a:rPr>
              <a:t>str.lower</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category_name</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category_name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str.lower</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item_description</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item_description</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str.lower</a:t>
            </a:r>
            <a:r>
              <a:rPr lang="en-ID" sz="1100" dirty="0">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AC4BD6B1-6CA4-4800-837E-EAD99608430E}"/>
              </a:ext>
            </a:extLst>
          </p:cNvPr>
          <p:cNvSpPr txBox="1"/>
          <p:nvPr/>
        </p:nvSpPr>
        <p:spPr>
          <a:xfrm>
            <a:off x="1097280" y="3522244"/>
            <a:ext cx="10058400" cy="369332"/>
          </a:xfrm>
          <a:prstGeom prst="rect">
            <a:avLst/>
          </a:prstGeom>
          <a:noFill/>
        </p:spPr>
        <p:txBody>
          <a:bodyPr wrap="square">
            <a:spAutoFit/>
          </a:bodyPr>
          <a:lstStyle/>
          <a:p>
            <a:r>
              <a:rPr lang="en-US" dirty="0">
                <a:solidFill>
                  <a:schemeClr val="tx1">
                    <a:lumMod val="75000"/>
                    <a:lumOff val="25000"/>
                  </a:schemeClr>
                </a:solidFill>
              </a:rPr>
              <a:t>5. Deal with </a:t>
            </a:r>
            <a:r>
              <a:rPr lang="en-US" dirty="0" err="1">
                <a:solidFill>
                  <a:schemeClr val="tx1">
                    <a:lumMod val="75000"/>
                    <a:lumOff val="25000"/>
                  </a:schemeClr>
                </a:solidFill>
              </a:rPr>
              <a:t>store_name</a:t>
            </a:r>
            <a:endParaRPr lang="en-ID" dirty="0">
              <a:solidFill>
                <a:schemeClr val="tx1">
                  <a:lumMod val="75000"/>
                  <a:lumOff val="25000"/>
                </a:schemeClr>
              </a:solidFill>
            </a:endParaRPr>
          </a:p>
        </p:txBody>
      </p:sp>
      <p:sp>
        <p:nvSpPr>
          <p:cNvPr id="15" name="TextBox 14">
            <a:extLst>
              <a:ext uri="{FF2B5EF4-FFF2-40B4-BE49-F238E27FC236}">
                <a16:creationId xmlns:a16="http://schemas.microsoft.com/office/drawing/2014/main" id="{9C7A3F39-35FC-4F7A-9D23-92467DFBFD99}"/>
              </a:ext>
            </a:extLst>
          </p:cNvPr>
          <p:cNvSpPr txBox="1"/>
          <p:nvPr/>
        </p:nvSpPr>
        <p:spPr>
          <a:xfrm>
            <a:off x="1332171" y="4008418"/>
            <a:ext cx="10058400" cy="1954381"/>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str.lower</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str.split</a:t>
            </a:r>
            <a:r>
              <a:rPr lang="en-ID" sz="1100" dirty="0">
                <a:latin typeface="Courier New" panose="02070309020205020404" pitchFamily="49" charset="0"/>
                <a:cs typeface="Courier New" panose="02070309020205020404" pitchFamily="49" charset="0"/>
              </a:rPr>
              <a:t>(' / ').str[0]</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str.split</a:t>
            </a:r>
            <a:r>
              <a:rPr lang="en-ID" sz="1100" dirty="0">
                <a:latin typeface="Courier New" panose="02070309020205020404" pitchFamily="49" charset="0"/>
                <a:cs typeface="Courier New" panose="02070309020205020404" pitchFamily="49" charset="0"/>
              </a:rPr>
              <a:t>('/').str[0]</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str.split</a:t>
            </a:r>
            <a:r>
              <a:rPr lang="en-ID" sz="1100" dirty="0">
                <a:latin typeface="Courier New" panose="02070309020205020404" pitchFamily="49" charset="0"/>
                <a:cs typeface="Courier New" panose="02070309020205020404" pitchFamily="49" charset="0"/>
              </a:rPr>
              <a:t>(' #').str[0]</a:t>
            </a:r>
          </a:p>
          <a:p>
            <a:endParaRPr lang="en-ID" sz="1100" dirty="0">
              <a:latin typeface="Courier New" panose="02070309020205020404" pitchFamily="49" charset="0"/>
              <a:cs typeface="Courier New" panose="02070309020205020404" pitchFamily="49" charset="0"/>
            </a:endParaRP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df.store_name.str.contains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hy-vee</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hy-vee</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df.store_name.str.contains</a:t>
            </a:r>
            <a:r>
              <a:rPr lang="en-ID" sz="1100" dirty="0">
                <a:latin typeface="Courier New" panose="02070309020205020404" pitchFamily="49" charset="0"/>
                <a:cs typeface="Courier New" panose="02070309020205020404" pitchFamily="49" charset="0"/>
              </a:rPr>
              <a:t>('central city')] = 'central city'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df.store_name.str.contains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sam's</a:t>
            </a:r>
            <a:r>
              <a:rPr lang="en-ID" sz="1100" dirty="0">
                <a:latin typeface="Courier New" panose="02070309020205020404" pitchFamily="49" charset="0"/>
                <a:cs typeface="Courier New" panose="02070309020205020404" pitchFamily="49" charset="0"/>
              </a:rPr>
              <a:t> club")] = "</a:t>
            </a:r>
            <a:r>
              <a:rPr lang="en-ID" sz="1100" dirty="0" err="1">
                <a:latin typeface="Courier New" panose="02070309020205020404" pitchFamily="49" charset="0"/>
                <a:cs typeface="Courier New" panose="02070309020205020404" pitchFamily="49" charset="0"/>
              </a:rPr>
              <a:t>sam's</a:t>
            </a:r>
            <a:r>
              <a:rPr lang="en-ID" sz="1100" dirty="0">
                <a:latin typeface="Courier New" panose="02070309020205020404" pitchFamily="49" charset="0"/>
                <a:cs typeface="Courier New" panose="02070309020205020404" pitchFamily="49" charset="0"/>
              </a:rPr>
              <a:t> club"</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df.store_name.str.contains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wal-mart</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wal-mart</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df.store_name.str.contains</a:t>
            </a:r>
            <a:r>
              <a:rPr lang="en-ID" sz="1100" dirty="0">
                <a:latin typeface="Courier New" panose="02070309020205020404" pitchFamily="49" charset="0"/>
                <a:cs typeface="Courier New" panose="02070309020205020404" pitchFamily="49" charset="0"/>
              </a:rPr>
              <a:t>('target')] = 'target'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df.store_name.str.contains</a:t>
            </a:r>
            <a:r>
              <a:rPr lang="en-ID" sz="1100" dirty="0">
                <a:latin typeface="Courier New" panose="02070309020205020404" pitchFamily="49" charset="0"/>
                <a:cs typeface="Courier New" panose="02070309020205020404" pitchFamily="49" charset="0"/>
              </a:rPr>
              <a:t>('world liquor')] = 'world liquor &amp; tobacco + vape'</a:t>
            </a:r>
          </a:p>
        </p:txBody>
      </p:sp>
    </p:spTree>
    <p:extLst>
      <p:ext uri="{BB962C8B-B14F-4D97-AF65-F5344CB8AC3E}">
        <p14:creationId xmlns:p14="http://schemas.microsoft.com/office/powerpoint/2010/main" val="2794730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Preprocessing (3)</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11" name="TextBox 10">
            <a:extLst>
              <a:ext uri="{FF2B5EF4-FFF2-40B4-BE49-F238E27FC236}">
                <a16:creationId xmlns:a16="http://schemas.microsoft.com/office/drawing/2014/main" id="{AC4BD6B1-6CA4-4800-837E-EAD99608430E}"/>
              </a:ext>
            </a:extLst>
          </p:cNvPr>
          <p:cNvSpPr txBox="1"/>
          <p:nvPr/>
        </p:nvSpPr>
        <p:spPr>
          <a:xfrm>
            <a:off x="1097280" y="2045782"/>
            <a:ext cx="10058400" cy="369332"/>
          </a:xfrm>
          <a:prstGeom prst="rect">
            <a:avLst/>
          </a:prstGeom>
          <a:noFill/>
        </p:spPr>
        <p:txBody>
          <a:bodyPr wrap="square">
            <a:spAutoFit/>
          </a:bodyPr>
          <a:lstStyle/>
          <a:p>
            <a:r>
              <a:rPr lang="en-US" dirty="0">
                <a:solidFill>
                  <a:schemeClr val="tx1">
                    <a:lumMod val="75000"/>
                    <a:lumOff val="25000"/>
                  </a:schemeClr>
                </a:solidFill>
              </a:rPr>
              <a:t>6. Deal with </a:t>
            </a:r>
            <a:r>
              <a:rPr lang="en-US" dirty="0" err="1">
                <a:solidFill>
                  <a:schemeClr val="tx1">
                    <a:lumMod val="75000"/>
                    <a:lumOff val="25000"/>
                  </a:schemeClr>
                </a:solidFill>
              </a:rPr>
              <a:t>vendor_name</a:t>
            </a:r>
            <a:endParaRPr lang="en-ID" dirty="0">
              <a:solidFill>
                <a:schemeClr val="tx1">
                  <a:lumMod val="75000"/>
                  <a:lumOff val="25000"/>
                </a:schemeClr>
              </a:solidFill>
            </a:endParaRPr>
          </a:p>
        </p:txBody>
      </p:sp>
      <p:sp>
        <p:nvSpPr>
          <p:cNvPr id="15" name="TextBox 14">
            <a:extLst>
              <a:ext uri="{FF2B5EF4-FFF2-40B4-BE49-F238E27FC236}">
                <a16:creationId xmlns:a16="http://schemas.microsoft.com/office/drawing/2014/main" id="{9C7A3F39-35FC-4F7A-9D23-92467DFBFD99}"/>
              </a:ext>
            </a:extLst>
          </p:cNvPr>
          <p:cNvSpPr txBox="1"/>
          <p:nvPr/>
        </p:nvSpPr>
        <p:spPr>
          <a:xfrm>
            <a:off x="1357338" y="2415114"/>
            <a:ext cx="10058400" cy="3816429"/>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 = 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str.lower</a:t>
            </a:r>
            <a:r>
              <a:rPr lang="en-ID" sz="1100" dirty="0">
                <a:latin typeface="Courier New" panose="02070309020205020404" pitchFamily="49" charset="0"/>
                <a:cs typeface="Courier New" panose="02070309020205020404" pitchFamily="49" charset="0"/>
              </a:rPr>
              <a:t>()</a:t>
            </a:r>
          </a:p>
          <a:p>
            <a:endParaRPr lang="en-ID" sz="1100" dirty="0">
              <a:latin typeface="Courier New" panose="02070309020205020404" pitchFamily="49" charset="0"/>
              <a:cs typeface="Courier New" panose="02070309020205020404" pitchFamily="49" charset="0"/>
            </a:endParaRP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luxco</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luxco</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inc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pernod</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ricard</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usa</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pernod</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ricard</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usa</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gunsandmore</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gunsandmore</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mccormick</a:t>
            </a:r>
            <a:r>
              <a:rPr lang="en-ID" sz="1100" dirty="0">
                <a:latin typeface="Courier New" panose="02070309020205020404" pitchFamily="49" charset="0"/>
                <a:cs typeface="Courier New" panose="02070309020205020404" pitchFamily="49" charset="0"/>
              </a:rPr>
              <a:t> distilling')] = '</a:t>
            </a:r>
            <a:r>
              <a:rPr lang="en-ID" sz="1100" dirty="0" err="1">
                <a:latin typeface="Courier New" panose="02070309020205020404" pitchFamily="49" charset="0"/>
                <a:cs typeface="Courier New" panose="02070309020205020404" pitchFamily="49" charset="0"/>
              </a:rPr>
              <a:t>mccormick</a:t>
            </a:r>
            <a:r>
              <a:rPr lang="en-ID" sz="1100" dirty="0">
                <a:latin typeface="Courier New" panose="02070309020205020404" pitchFamily="49" charset="0"/>
                <a:cs typeface="Courier New" panose="02070309020205020404" pitchFamily="49" charset="0"/>
              </a:rPr>
              <a:t> distilling co'</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sazerac</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sazerac</a:t>
            </a:r>
            <a:r>
              <a:rPr lang="en-ID" sz="1100" dirty="0">
                <a:latin typeface="Courier New" panose="02070309020205020404" pitchFamily="49" charset="0"/>
                <a:cs typeface="Courier New" panose="02070309020205020404" pitchFamily="49" charset="0"/>
              </a:rPr>
              <a:t> company  </a:t>
            </a:r>
            <a:r>
              <a:rPr lang="en-ID" sz="1100" dirty="0" err="1">
                <a:latin typeface="Courier New" panose="02070309020205020404" pitchFamily="49" charset="0"/>
                <a:cs typeface="Courier New" panose="02070309020205020404" pitchFamily="49" charset="0"/>
              </a:rPr>
              <a:t>inc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mississippi</a:t>
            </a:r>
            <a:r>
              <a:rPr lang="en-ID" sz="1100" dirty="0">
                <a:latin typeface="Courier New" panose="02070309020205020404" pitchFamily="49" charset="0"/>
                <a:cs typeface="Courier New" panose="02070309020205020404" pitchFamily="49" charset="0"/>
              </a:rPr>
              <a:t> river')] = '</a:t>
            </a:r>
            <a:r>
              <a:rPr lang="en-ID" sz="1100" dirty="0" err="1">
                <a:latin typeface="Courier New" panose="02070309020205020404" pitchFamily="49" charset="0"/>
                <a:cs typeface="Courier New" panose="02070309020205020404" pitchFamily="49" charset="0"/>
              </a:rPr>
              <a:t>mississippi</a:t>
            </a:r>
            <a:r>
              <a:rPr lang="en-ID" sz="1100" dirty="0">
                <a:latin typeface="Courier New" panose="02070309020205020404" pitchFamily="49" charset="0"/>
                <a:cs typeface="Courier New" panose="02070309020205020404" pitchFamily="49" charset="0"/>
              </a:rPr>
              <a:t> river distilling co'</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phillips</a:t>
            </a:r>
            <a:r>
              <a:rPr lang="en-ID" sz="1100" dirty="0">
                <a:latin typeface="Courier New" panose="02070309020205020404" pitchFamily="49" charset="0"/>
                <a:cs typeface="Courier New" panose="02070309020205020404" pitchFamily="49" charset="0"/>
              </a:rPr>
              <a:t> beverage')] = '</a:t>
            </a:r>
            <a:r>
              <a:rPr lang="en-ID" sz="1100" dirty="0" err="1">
                <a:latin typeface="Courier New" panose="02070309020205020404" pitchFamily="49" charset="0"/>
                <a:cs typeface="Courier New" panose="02070309020205020404" pitchFamily="49" charset="0"/>
              </a:rPr>
              <a:t>phillips</a:t>
            </a:r>
            <a:r>
              <a:rPr lang="en-ID" sz="1100" dirty="0">
                <a:latin typeface="Courier New" panose="02070309020205020404" pitchFamily="49" charset="0"/>
                <a:cs typeface="Courier New" panose="02070309020205020404" pitchFamily="49" charset="0"/>
              </a:rPr>
              <a:t> beverage company'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('constellation')] = 'constellation wine company'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william</a:t>
            </a:r>
            <a:r>
              <a:rPr lang="en-ID" sz="1100" dirty="0">
                <a:latin typeface="Courier New" panose="02070309020205020404" pitchFamily="49" charset="0"/>
                <a:cs typeface="Courier New" panose="02070309020205020404" pitchFamily="49" charset="0"/>
              </a:rPr>
              <a:t> grant')] = '</a:t>
            </a:r>
            <a:r>
              <a:rPr lang="en-ID" sz="1100" dirty="0" err="1">
                <a:latin typeface="Courier New" panose="02070309020205020404" pitchFamily="49" charset="0"/>
                <a:cs typeface="Courier New" panose="02070309020205020404" pitchFamily="49" charset="0"/>
              </a:rPr>
              <a:t>william</a:t>
            </a:r>
            <a:r>
              <a:rPr lang="en-ID" sz="1100" dirty="0">
                <a:latin typeface="Courier New" panose="02070309020205020404" pitchFamily="49" charset="0"/>
                <a:cs typeface="Courier New" panose="02070309020205020404" pitchFamily="49" charset="0"/>
              </a:rPr>
              <a:t> grant &amp; sons </a:t>
            </a:r>
            <a:r>
              <a:rPr lang="en-ID" sz="1100" dirty="0" err="1">
                <a:latin typeface="Courier New" panose="02070309020205020404" pitchFamily="49" charset="0"/>
                <a:cs typeface="Courier New" panose="02070309020205020404" pitchFamily="49" charset="0"/>
              </a:rPr>
              <a:t>inc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('cedar ridge vineyards')] = 'cedar ridge vineyards </a:t>
            </a:r>
            <a:r>
              <a:rPr lang="en-ID" sz="1100" dirty="0" err="1">
                <a:latin typeface="Courier New" panose="02070309020205020404" pitchFamily="49" charset="0"/>
                <a:cs typeface="Courier New" panose="02070309020205020404" pitchFamily="49" charset="0"/>
              </a:rPr>
              <a:t>llc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('prestige wine')] = 'prestige wine &amp; spirits group'</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('ole smoky')] = 'ole smoky distillery'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('laird')] = 'laird &amp; company'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gallo</a:t>
            </a:r>
            <a:r>
              <a:rPr lang="en-ID" sz="1100" dirty="0">
                <a:latin typeface="Courier New" panose="02070309020205020404" pitchFamily="49" charset="0"/>
                <a:cs typeface="Courier New" panose="02070309020205020404" pitchFamily="49" charset="0"/>
              </a:rPr>
              <a:t> winery')] = 'e &amp; j </a:t>
            </a:r>
            <a:r>
              <a:rPr lang="en-ID" sz="1100" dirty="0" err="1">
                <a:latin typeface="Courier New" panose="02070309020205020404" pitchFamily="49" charset="0"/>
                <a:cs typeface="Courier New" panose="02070309020205020404" pitchFamily="49" charset="0"/>
              </a:rPr>
              <a:t>gallo</a:t>
            </a:r>
            <a:r>
              <a:rPr lang="en-ID" sz="1100" dirty="0">
                <a:latin typeface="Courier New" panose="02070309020205020404" pitchFamily="49" charset="0"/>
                <a:cs typeface="Courier New" panose="02070309020205020404" pitchFamily="49" charset="0"/>
              </a:rPr>
              <a:t> winery'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s&amp;b</a:t>
            </a:r>
            <a:r>
              <a:rPr lang="en-ID" sz="1100" dirty="0">
                <a:latin typeface="Courier New" panose="02070309020205020404" pitchFamily="49" charset="0"/>
                <a:cs typeface="Courier New" panose="02070309020205020404" pitchFamily="49" charset="0"/>
              </a:rPr>
              <a:t> farms')] = '</a:t>
            </a:r>
            <a:r>
              <a:rPr lang="en-ID" sz="1100" dirty="0" err="1">
                <a:latin typeface="Courier New" panose="02070309020205020404" pitchFamily="49" charset="0"/>
                <a:cs typeface="Courier New" panose="02070309020205020404" pitchFamily="49" charset="0"/>
              </a:rPr>
              <a:t>s&amp;b</a:t>
            </a:r>
            <a:r>
              <a:rPr lang="en-ID" sz="1100" dirty="0">
                <a:latin typeface="Courier New" panose="02070309020205020404" pitchFamily="49" charset="0"/>
                <a:cs typeface="Courier New" panose="02070309020205020404" pitchFamily="49" charset="0"/>
              </a:rPr>
              <a:t> farms distillery'</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('fifth generation')] = 'fifth generation </a:t>
            </a:r>
            <a:r>
              <a:rPr lang="en-ID" sz="1100" dirty="0" err="1">
                <a:latin typeface="Courier New" panose="02070309020205020404" pitchFamily="49" charset="0"/>
                <a:cs typeface="Courier New" panose="02070309020205020404" pitchFamily="49" charset="0"/>
              </a:rPr>
              <a:t>inc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yahara</a:t>
            </a:r>
            <a:r>
              <a:rPr lang="en-ID" sz="1100" dirty="0">
                <a:latin typeface="Courier New" panose="02070309020205020404" pitchFamily="49" charset="0"/>
                <a:cs typeface="Courier New" panose="02070309020205020404" pitchFamily="49" charset="0"/>
              </a:rPr>
              <a:t> bay distillers')] = '</a:t>
            </a:r>
            <a:r>
              <a:rPr lang="en-ID" sz="1100" dirty="0" err="1">
                <a:latin typeface="Courier New" panose="02070309020205020404" pitchFamily="49" charset="0"/>
                <a:cs typeface="Courier New" panose="02070309020205020404" pitchFamily="49" charset="0"/>
              </a:rPr>
              <a:t>yahara</a:t>
            </a:r>
            <a:r>
              <a:rPr lang="en-ID" sz="1100" dirty="0">
                <a:latin typeface="Courier New" panose="02070309020205020404" pitchFamily="49" charset="0"/>
                <a:cs typeface="Courier New" panose="02070309020205020404" pitchFamily="49" charset="0"/>
              </a:rPr>
              <a:t> bay distillers </a:t>
            </a:r>
            <a:r>
              <a:rPr lang="en-ID" sz="1100" dirty="0" err="1">
                <a:latin typeface="Courier New" panose="02070309020205020404" pitchFamily="49" charset="0"/>
                <a:cs typeface="Courier New" panose="02070309020205020404" pitchFamily="49" charset="0"/>
              </a:rPr>
              <a:t>inc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bacardi</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bacardi</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usa</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inc</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forman</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brown-forman</a:t>
            </a:r>
            <a:r>
              <a:rPr lang="en-ID" sz="1100" dirty="0">
                <a:latin typeface="Courier New" panose="02070309020205020404" pitchFamily="49" charset="0"/>
                <a:cs typeface="Courier New" panose="02070309020205020404" pitchFamily="49" charset="0"/>
              </a:rPr>
              <a:t> corporation'</a:t>
            </a:r>
          </a:p>
          <a:p>
            <a:r>
              <a:rPr lang="en-ID" sz="1100" dirty="0">
                <a:latin typeface="Courier New" panose="02070309020205020404" pitchFamily="49" charset="0"/>
                <a:cs typeface="Courier New" panose="02070309020205020404" pitchFamily="49" charset="0"/>
              </a:rPr>
              <a:t>df['</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loc</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df.vendor_name.str.contains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dunkel</a:t>
            </a:r>
            <a:r>
              <a:rPr lang="en-ID" sz="1100" dirty="0">
                <a:latin typeface="Courier New" panose="02070309020205020404" pitchFamily="49" charset="0"/>
                <a:cs typeface="Courier New" panose="02070309020205020404" pitchFamily="49" charset="0"/>
              </a:rPr>
              <a:t> corporation')] = '</a:t>
            </a:r>
            <a:r>
              <a:rPr lang="en-ID" sz="1100" dirty="0" err="1">
                <a:latin typeface="Courier New" panose="02070309020205020404" pitchFamily="49" charset="0"/>
                <a:cs typeface="Courier New" panose="02070309020205020404" pitchFamily="49" charset="0"/>
              </a:rPr>
              <a:t>dunkel</a:t>
            </a:r>
            <a:r>
              <a:rPr lang="en-ID" sz="1100" dirty="0">
                <a:latin typeface="Courier New" panose="02070309020205020404" pitchFamily="49" charset="0"/>
                <a:cs typeface="Courier New" panose="02070309020205020404" pitchFamily="49" charset="0"/>
              </a:rPr>
              <a:t> corporation'</a:t>
            </a:r>
          </a:p>
        </p:txBody>
      </p:sp>
    </p:spTree>
    <p:extLst>
      <p:ext uri="{BB962C8B-B14F-4D97-AF65-F5344CB8AC3E}">
        <p14:creationId xmlns:p14="http://schemas.microsoft.com/office/powerpoint/2010/main" val="1675232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Preprocessing (4)</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11" name="TextBox 10">
            <a:extLst>
              <a:ext uri="{FF2B5EF4-FFF2-40B4-BE49-F238E27FC236}">
                <a16:creationId xmlns:a16="http://schemas.microsoft.com/office/drawing/2014/main" id="{AC4BD6B1-6CA4-4800-837E-EAD99608430E}"/>
              </a:ext>
            </a:extLst>
          </p:cNvPr>
          <p:cNvSpPr txBox="1"/>
          <p:nvPr/>
        </p:nvSpPr>
        <p:spPr>
          <a:xfrm>
            <a:off x="1097280" y="2045782"/>
            <a:ext cx="10058400" cy="369332"/>
          </a:xfrm>
          <a:prstGeom prst="rect">
            <a:avLst/>
          </a:prstGeom>
          <a:noFill/>
        </p:spPr>
        <p:txBody>
          <a:bodyPr wrap="square">
            <a:spAutoFit/>
          </a:bodyPr>
          <a:lstStyle/>
          <a:p>
            <a:r>
              <a:rPr lang="en-US" dirty="0">
                <a:solidFill>
                  <a:schemeClr val="tx1">
                    <a:lumMod val="75000"/>
                    <a:lumOff val="25000"/>
                  </a:schemeClr>
                </a:solidFill>
              </a:rPr>
              <a:t>7. Deal with categorical variables</a:t>
            </a:r>
            <a:endParaRPr lang="en-ID" dirty="0">
              <a:solidFill>
                <a:schemeClr val="tx1">
                  <a:lumMod val="75000"/>
                  <a:lumOff val="25000"/>
                </a:schemeClr>
              </a:solidFill>
            </a:endParaRPr>
          </a:p>
        </p:txBody>
      </p:sp>
      <p:sp>
        <p:nvSpPr>
          <p:cNvPr id="15" name="TextBox 14">
            <a:extLst>
              <a:ext uri="{FF2B5EF4-FFF2-40B4-BE49-F238E27FC236}">
                <a16:creationId xmlns:a16="http://schemas.microsoft.com/office/drawing/2014/main" id="{9C7A3F39-35FC-4F7A-9D23-92467DFBFD99}"/>
              </a:ext>
            </a:extLst>
          </p:cNvPr>
          <p:cNvSpPr txBox="1"/>
          <p:nvPr/>
        </p:nvSpPr>
        <p:spPr>
          <a:xfrm>
            <a:off x="1357338" y="2415114"/>
            <a:ext cx="10058400" cy="1785104"/>
          </a:xfrm>
          <a:prstGeom prst="rect">
            <a:avLst/>
          </a:prstGeom>
          <a:noFill/>
        </p:spPr>
        <p:txBody>
          <a:bodyPr wrap="square">
            <a:spAutoFit/>
          </a:bodyPr>
          <a:lstStyle/>
          <a:p>
            <a:r>
              <a:rPr lang="en-ID" sz="1100" dirty="0">
                <a:latin typeface="Courier New" panose="02070309020205020404" pitchFamily="49" charset="0"/>
                <a:cs typeface="Courier New" panose="02070309020205020404" pitchFamily="49" charset="0"/>
              </a:rPr>
              <a:t>data = df[['</a:t>
            </a:r>
            <a:r>
              <a:rPr lang="en-ID" sz="1100" dirty="0" err="1">
                <a:latin typeface="Courier New" panose="02070309020205020404" pitchFamily="49" charset="0"/>
                <a:cs typeface="Courier New" panose="02070309020205020404" pitchFamily="49" charset="0"/>
              </a:rPr>
              <a:t>store_name</a:t>
            </a:r>
            <a:r>
              <a:rPr lang="en-ID" sz="1100" dirty="0">
                <a:latin typeface="Courier New" panose="02070309020205020404" pitchFamily="49" charset="0"/>
                <a:cs typeface="Courier New" panose="02070309020205020404" pitchFamily="49" charset="0"/>
              </a:rPr>
              <a:t>', 'city', 'county', '</a:t>
            </a:r>
            <a:r>
              <a:rPr lang="en-ID" sz="1100" dirty="0" err="1">
                <a:latin typeface="Courier New" panose="02070309020205020404" pitchFamily="49" charset="0"/>
                <a:cs typeface="Courier New" panose="02070309020205020404" pitchFamily="49" charset="0"/>
              </a:rPr>
              <a:t>category_name</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vendor_name</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item_description</a:t>
            </a:r>
            <a:r>
              <a:rPr lang="en-ID" sz="1100" dirty="0">
                <a:latin typeface="Courier New" panose="02070309020205020404" pitchFamily="49" charset="0"/>
                <a:cs typeface="Courier New" panose="02070309020205020404" pitchFamily="49" charset="0"/>
              </a:rPr>
              <a:t>', 'pack', '</a:t>
            </a:r>
            <a:r>
              <a:rPr lang="en-ID" sz="1100" dirty="0" err="1">
                <a:latin typeface="Courier New" panose="02070309020205020404" pitchFamily="49" charset="0"/>
                <a:cs typeface="Courier New" panose="02070309020205020404" pitchFamily="49" charset="0"/>
              </a:rPr>
              <a:t>bottle_volume_ml</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state_bottle_cost</a:t>
            </a:r>
            <a:r>
              <a:rPr lang="en-ID" sz="1100" dirty="0">
                <a:latin typeface="Courier New" panose="02070309020205020404" pitchFamily="49" charset="0"/>
                <a:cs typeface="Courier New" panose="02070309020205020404" pitchFamily="49" charset="0"/>
              </a:rPr>
              <a:t>', 'month', 'day', '</a:t>
            </a:r>
            <a:r>
              <a:rPr lang="en-ID" sz="1100" dirty="0" err="1">
                <a:latin typeface="Courier New" panose="02070309020205020404" pitchFamily="49" charset="0"/>
                <a:cs typeface="Courier New" panose="02070309020205020404" pitchFamily="49" charset="0"/>
              </a:rPr>
              <a:t>day_of_week</a:t>
            </a:r>
            <a:r>
              <a:rPr lang="en-ID" sz="1100" dirty="0">
                <a:latin typeface="Courier New" panose="02070309020205020404" pitchFamily="49" charset="0"/>
                <a:cs typeface="Courier New" panose="02070309020205020404" pitchFamily="49" charset="0"/>
              </a:rPr>
              <a:t>', '</a:t>
            </a:r>
            <a:r>
              <a:rPr lang="en-ID" sz="1100" dirty="0" err="1">
                <a:latin typeface="Courier New" panose="02070309020205020404" pitchFamily="49" charset="0"/>
                <a:cs typeface="Courier New" panose="02070309020205020404" pitchFamily="49" charset="0"/>
              </a:rPr>
              <a:t>state_bottle_retail</a:t>
            </a:r>
            <a:r>
              <a:rPr lang="en-ID" sz="1100" dirty="0">
                <a:latin typeface="Courier New" panose="02070309020205020404" pitchFamily="49" charset="0"/>
                <a:cs typeface="Courier New" panose="02070309020205020404" pitchFamily="49" charset="0"/>
              </a:rPr>
              <a:t>’]]</a:t>
            </a:r>
          </a:p>
          <a:p>
            <a:endParaRPr lang="en-ID" sz="1100" dirty="0">
              <a:latin typeface="Courier New" panose="02070309020205020404" pitchFamily="49" charset="0"/>
              <a:cs typeface="Courier New" panose="02070309020205020404" pitchFamily="49" charset="0"/>
            </a:endParaRPr>
          </a:p>
          <a:p>
            <a:r>
              <a:rPr lang="en-ID" sz="1100" dirty="0">
                <a:latin typeface="Courier New" panose="02070309020205020404" pitchFamily="49" charset="0"/>
                <a:cs typeface="Courier New" panose="02070309020205020404" pitchFamily="49" charset="0"/>
              </a:rPr>
              <a:t>for label, content in </a:t>
            </a:r>
            <a:r>
              <a:rPr lang="en-ID" sz="1100" dirty="0" err="1">
                <a:latin typeface="Courier New" panose="02070309020205020404" pitchFamily="49" charset="0"/>
                <a:cs typeface="Courier New" panose="02070309020205020404" pitchFamily="49" charset="0"/>
              </a:rPr>
              <a:t>data.items</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    if </a:t>
            </a:r>
            <a:r>
              <a:rPr lang="en-ID" sz="1100" dirty="0" err="1">
                <a:latin typeface="Courier New" panose="02070309020205020404" pitchFamily="49" charset="0"/>
                <a:cs typeface="Courier New" panose="02070309020205020404" pitchFamily="49" charset="0"/>
              </a:rPr>
              <a:t>pd.api.types.is_string_dtype</a:t>
            </a:r>
            <a:r>
              <a:rPr lang="en-ID" sz="1100" dirty="0">
                <a:latin typeface="Courier New" panose="02070309020205020404" pitchFamily="49" charset="0"/>
                <a:cs typeface="Courier New" panose="02070309020205020404" pitchFamily="49" charset="0"/>
              </a:rPr>
              <a:t>(content):</a:t>
            </a:r>
          </a:p>
          <a:p>
            <a:r>
              <a:rPr lang="en-ID" sz="1100" dirty="0">
                <a:latin typeface="Courier New" panose="02070309020205020404" pitchFamily="49" charset="0"/>
                <a:cs typeface="Courier New" panose="02070309020205020404" pitchFamily="49" charset="0"/>
              </a:rPr>
              <a:t>        data[label] = </a:t>
            </a:r>
            <a:r>
              <a:rPr lang="en-ID" sz="1100" dirty="0" err="1">
                <a:latin typeface="Courier New" panose="02070309020205020404" pitchFamily="49" charset="0"/>
                <a:cs typeface="Courier New" panose="02070309020205020404" pitchFamily="49" charset="0"/>
              </a:rPr>
              <a:t>content.astype</a:t>
            </a:r>
            <a:r>
              <a:rPr lang="en-ID" sz="1100" dirty="0">
                <a:latin typeface="Courier New" panose="02070309020205020404" pitchFamily="49" charset="0"/>
                <a:cs typeface="Courier New" panose="02070309020205020404" pitchFamily="49" charset="0"/>
              </a:rPr>
              <a:t>('category').</a:t>
            </a:r>
            <a:r>
              <a:rPr lang="en-ID" sz="1100" dirty="0" err="1">
                <a:latin typeface="Courier New" panose="02070309020205020404" pitchFamily="49" charset="0"/>
                <a:cs typeface="Courier New" panose="02070309020205020404" pitchFamily="49" charset="0"/>
              </a:rPr>
              <a:t>cat.as_ordered</a:t>
            </a:r>
            <a:r>
              <a:rPr lang="en-ID" sz="1100" dirty="0">
                <a:latin typeface="Courier New" panose="02070309020205020404" pitchFamily="49" charset="0"/>
                <a:cs typeface="Courier New" panose="02070309020205020404" pitchFamily="49" charset="0"/>
              </a:rPr>
              <a:t>()</a:t>
            </a:r>
          </a:p>
          <a:p>
            <a:endParaRPr lang="en-ID" sz="1100" dirty="0">
              <a:latin typeface="Courier New" panose="02070309020205020404" pitchFamily="49" charset="0"/>
              <a:cs typeface="Courier New" panose="02070309020205020404" pitchFamily="49" charset="0"/>
            </a:endParaRPr>
          </a:p>
          <a:p>
            <a:r>
              <a:rPr lang="en-ID" sz="1100" dirty="0">
                <a:latin typeface="Courier New" panose="02070309020205020404" pitchFamily="49" charset="0"/>
                <a:cs typeface="Courier New" panose="02070309020205020404" pitchFamily="49" charset="0"/>
              </a:rPr>
              <a:t>for label, content in </a:t>
            </a:r>
            <a:r>
              <a:rPr lang="en-ID" sz="1100" dirty="0" err="1">
                <a:latin typeface="Courier New" panose="02070309020205020404" pitchFamily="49" charset="0"/>
                <a:cs typeface="Courier New" panose="02070309020205020404" pitchFamily="49" charset="0"/>
              </a:rPr>
              <a:t>data.items</a:t>
            </a:r>
            <a:r>
              <a:rPr lang="en-ID" sz="1100" dirty="0">
                <a:latin typeface="Courier New" panose="02070309020205020404" pitchFamily="49" charset="0"/>
                <a:cs typeface="Courier New" panose="02070309020205020404" pitchFamily="49" charset="0"/>
              </a:rPr>
              <a:t>():</a:t>
            </a:r>
          </a:p>
          <a:p>
            <a:r>
              <a:rPr lang="en-ID" sz="1100" dirty="0">
                <a:latin typeface="Courier New" panose="02070309020205020404" pitchFamily="49" charset="0"/>
                <a:cs typeface="Courier New" panose="02070309020205020404" pitchFamily="49" charset="0"/>
              </a:rPr>
              <a:t>    if not </a:t>
            </a:r>
            <a:r>
              <a:rPr lang="en-ID" sz="1100" dirty="0" err="1">
                <a:latin typeface="Courier New" panose="02070309020205020404" pitchFamily="49" charset="0"/>
                <a:cs typeface="Courier New" panose="02070309020205020404" pitchFamily="49" charset="0"/>
              </a:rPr>
              <a:t>pd.api.types.is_numeric_dtype</a:t>
            </a:r>
            <a:r>
              <a:rPr lang="en-ID" sz="1100" dirty="0">
                <a:latin typeface="Courier New" panose="02070309020205020404" pitchFamily="49" charset="0"/>
                <a:cs typeface="Courier New" panose="02070309020205020404" pitchFamily="49" charset="0"/>
              </a:rPr>
              <a:t>(content):</a:t>
            </a:r>
          </a:p>
          <a:p>
            <a:r>
              <a:rPr lang="en-ID" sz="1100" dirty="0">
                <a:latin typeface="Courier New" panose="02070309020205020404" pitchFamily="49" charset="0"/>
                <a:cs typeface="Courier New" panose="02070309020205020404" pitchFamily="49" charset="0"/>
              </a:rPr>
              <a:t>        data[label] = </a:t>
            </a:r>
            <a:r>
              <a:rPr lang="en-ID" sz="1100" dirty="0" err="1">
                <a:latin typeface="Courier New" panose="02070309020205020404" pitchFamily="49" charset="0"/>
                <a:cs typeface="Courier New" panose="02070309020205020404" pitchFamily="49" charset="0"/>
              </a:rPr>
              <a:t>pd.Categorical</a:t>
            </a:r>
            <a:r>
              <a:rPr lang="en-ID" sz="1100" dirty="0">
                <a:latin typeface="Courier New" panose="02070309020205020404" pitchFamily="49" charset="0"/>
                <a:cs typeface="Courier New" panose="02070309020205020404" pitchFamily="49" charset="0"/>
              </a:rPr>
              <a:t>(content).codes</a:t>
            </a:r>
          </a:p>
        </p:txBody>
      </p:sp>
      <p:sp>
        <p:nvSpPr>
          <p:cNvPr id="7" name="TextBox 6">
            <a:extLst>
              <a:ext uri="{FF2B5EF4-FFF2-40B4-BE49-F238E27FC236}">
                <a16:creationId xmlns:a16="http://schemas.microsoft.com/office/drawing/2014/main" id="{025E752A-6914-4975-A98D-CCEF3636F47C}"/>
              </a:ext>
            </a:extLst>
          </p:cNvPr>
          <p:cNvSpPr txBox="1"/>
          <p:nvPr/>
        </p:nvSpPr>
        <p:spPr>
          <a:xfrm>
            <a:off x="1066800" y="4384884"/>
            <a:ext cx="10058400" cy="369332"/>
          </a:xfrm>
          <a:prstGeom prst="rect">
            <a:avLst/>
          </a:prstGeom>
          <a:noFill/>
        </p:spPr>
        <p:txBody>
          <a:bodyPr wrap="square">
            <a:spAutoFit/>
          </a:bodyPr>
          <a:lstStyle/>
          <a:p>
            <a:r>
              <a:rPr lang="en-US" dirty="0">
                <a:solidFill>
                  <a:schemeClr val="tx1">
                    <a:lumMod val="75000"/>
                    <a:lumOff val="25000"/>
                  </a:schemeClr>
                </a:solidFill>
              </a:rPr>
              <a:t>8. And lastly, drop the label column</a:t>
            </a:r>
            <a:endParaRPr lang="en-ID" dirty="0">
              <a:solidFill>
                <a:schemeClr val="tx1">
                  <a:lumMod val="75000"/>
                  <a:lumOff val="25000"/>
                </a:schemeClr>
              </a:solidFill>
            </a:endParaRPr>
          </a:p>
        </p:txBody>
      </p:sp>
      <p:sp>
        <p:nvSpPr>
          <p:cNvPr id="8" name="TextBox 7">
            <a:extLst>
              <a:ext uri="{FF2B5EF4-FFF2-40B4-BE49-F238E27FC236}">
                <a16:creationId xmlns:a16="http://schemas.microsoft.com/office/drawing/2014/main" id="{68972E73-06A0-4D4C-8F2A-E76BF764704D}"/>
              </a:ext>
            </a:extLst>
          </p:cNvPr>
          <p:cNvSpPr txBox="1"/>
          <p:nvPr/>
        </p:nvSpPr>
        <p:spPr>
          <a:xfrm>
            <a:off x="1357338" y="4858960"/>
            <a:ext cx="10058400" cy="261610"/>
          </a:xfrm>
          <a:prstGeom prst="rect">
            <a:avLst/>
          </a:prstGeom>
          <a:noFill/>
        </p:spPr>
        <p:txBody>
          <a:bodyPr wrap="square">
            <a:spAutoFit/>
          </a:bodyPr>
          <a:lstStyle/>
          <a:p>
            <a:r>
              <a:rPr lang="en-US" sz="1100" dirty="0" err="1">
                <a:latin typeface="Courier New" panose="02070309020205020404" pitchFamily="49" charset="0"/>
                <a:cs typeface="Courier New" panose="02070309020205020404" pitchFamily="49" charset="0"/>
              </a:rPr>
              <a:t>data.drop</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state_bottle_retail</a:t>
            </a:r>
            <a:r>
              <a:rPr lang="en-US" sz="1100" dirty="0">
                <a:latin typeface="Courier New" panose="02070309020205020404" pitchFamily="49" charset="0"/>
                <a:cs typeface="Courier New" panose="02070309020205020404" pitchFamily="49" charset="0"/>
              </a:rPr>
              <a:t>', axis=1, </a:t>
            </a:r>
            <a:r>
              <a:rPr lang="en-US" sz="1100" dirty="0" err="1">
                <a:latin typeface="Courier New" panose="02070309020205020404" pitchFamily="49" charset="0"/>
                <a:cs typeface="Courier New" panose="02070309020205020404" pitchFamily="49" charset="0"/>
              </a:rPr>
              <a:t>inplace</a:t>
            </a:r>
            <a:r>
              <a:rPr lang="en-US" sz="1100" dirty="0">
                <a:latin typeface="Courier New" panose="02070309020205020404" pitchFamily="49" charset="0"/>
                <a:cs typeface="Courier New" panose="02070309020205020404" pitchFamily="49" charset="0"/>
              </a:rPr>
              <a:t>=True)</a:t>
            </a:r>
            <a:endParaRPr lang="en-ID"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402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Preprocessing (5)</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7" name="TextBox 6">
            <a:extLst>
              <a:ext uri="{FF2B5EF4-FFF2-40B4-BE49-F238E27FC236}">
                <a16:creationId xmlns:a16="http://schemas.microsoft.com/office/drawing/2014/main" id="{025E752A-6914-4975-A98D-CCEF3636F47C}"/>
              </a:ext>
            </a:extLst>
          </p:cNvPr>
          <p:cNvSpPr txBox="1"/>
          <p:nvPr/>
        </p:nvSpPr>
        <p:spPr>
          <a:xfrm>
            <a:off x="1097280" y="5499760"/>
            <a:ext cx="10058400" cy="369332"/>
          </a:xfrm>
          <a:prstGeom prst="rect">
            <a:avLst/>
          </a:prstGeom>
          <a:noFill/>
        </p:spPr>
        <p:txBody>
          <a:bodyPr wrap="square">
            <a:spAutoFit/>
          </a:bodyPr>
          <a:lstStyle/>
          <a:p>
            <a:r>
              <a:rPr lang="en-US" dirty="0">
                <a:solidFill>
                  <a:schemeClr val="tx1">
                    <a:lumMod val="75000"/>
                    <a:lumOff val="25000"/>
                  </a:schemeClr>
                </a:solidFill>
              </a:rPr>
              <a:t>Our test data is now ready. Let's load our saved model.</a:t>
            </a:r>
            <a:endParaRPr lang="en-ID" dirty="0">
              <a:solidFill>
                <a:schemeClr val="tx1">
                  <a:lumMod val="75000"/>
                  <a:lumOff val="25000"/>
                </a:schemeClr>
              </a:solidFill>
            </a:endParaRPr>
          </a:p>
        </p:txBody>
      </p:sp>
      <p:pic>
        <p:nvPicPr>
          <p:cNvPr id="4" name="Picture 3">
            <a:extLst>
              <a:ext uri="{FF2B5EF4-FFF2-40B4-BE49-F238E27FC236}">
                <a16:creationId xmlns:a16="http://schemas.microsoft.com/office/drawing/2014/main" id="{D9C00824-E767-4495-ABCA-A63BCFEB0D9B}"/>
              </a:ext>
            </a:extLst>
          </p:cNvPr>
          <p:cNvPicPr>
            <a:picLocks noChangeAspect="1"/>
          </p:cNvPicPr>
          <p:nvPr/>
        </p:nvPicPr>
        <p:blipFill>
          <a:blip r:embed="rId4"/>
          <a:stretch>
            <a:fillRect/>
          </a:stretch>
        </p:blipFill>
        <p:spPr>
          <a:xfrm>
            <a:off x="4260777" y="2179170"/>
            <a:ext cx="3731406" cy="3148866"/>
          </a:xfrm>
          <a:prstGeom prst="rect">
            <a:avLst/>
          </a:prstGeom>
        </p:spPr>
      </p:pic>
    </p:spTree>
    <p:extLst>
      <p:ext uri="{BB962C8B-B14F-4D97-AF65-F5344CB8AC3E}">
        <p14:creationId xmlns:p14="http://schemas.microsoft.com/office/powerpoint/2010/main" val="3454734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Load Saved Model</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5E005F89-DBA0-4AFC-B3A1-5D5A95D7E719}"/>
              </a:ext>
            </a:extLst>
          </p:cNvPr>
          <p:cNvSpPr txBox="1"/>
          <p:nvPr/>
        </p:nvSpPr>
        <p:spPr>
          <a:xfrm>
            <a:off x="1097280" y="2115760"/>
            <a:ext cx="10058400" cy="430887"/>
          </a:xfrm>
          <a:prstGeom prst="rect">
            <a:avLst/>
          </a:prstGeom>
          <a:noFill/>
        </p:spPr>
        <p:txBody>
          <a:bodyPr wrap="square">
            <a:spAutoFit/>
          </a:bodyPr>
          <a:lstStyle/>
          <a:p>
            <a:r>
              <a:rPr lang="en-US" sz="1100" dirty="0">
                <a:latin typeface="Courier New" panose="02070309020205020404" pitchFamily="49" charset="0"/>
                <a:cs typeface="Courier New" panose="02070309020205020404" pitchFamily="49" charset="0"/>
              </a:rPr>
              <a:t>import </a:t>
            </a:r>
            <a:r>
              <a:rPr lang="en-US" sz="1100" dirty="0" err="1">
                <a:latin typeface="Courier New" panose="02070309020205020404" pitchFamily="49" charset="0"/>
                <a:cs typeface="Courier New" panose="02070309020205020404" pitchFamily="49" charset="0"/>
              </a:rPr>
              <a:t>joblib</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model = </a:t>
            </a:r>
            <a:r>
              <a:rPr lang="en-US" sz="1100" dirty="0" err="1">
                <a:latin typeface="Courier New" panose="02070309020205020404" pitchFamily="49" charset="0"/>
                <a:cs typeface="Courier New" panose="02070309020205020404" pitchFamily="49" charset="0"/>
              </a:rPr>
              <a:t>joblib.load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lr_model.joblib</a:t>
            </a:r>
            <a:r>
              <a:rPr lang="en-US" sz="1100" dirty="0">
                <a:latin typeface="Courier New" panose="02070309020205020404" pitchFamily="49" charset="0"/>
                <a:cs typeface="Courier New" panose="02070309020205020404" pitchFamily="49" charset="0"/>
              </a:rPr>
              <a:t>')</a:t>
            </a:r>
            <a:endParaRPr lang="en-ID"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5437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3600" dirty="0"/>
              <a:t>Predict the Test Data</a:t>
            </a:r>
            <a:endParaRPr lang="en-ID" sz="36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5E005F89-DBA0-4AFC-B3A1-5D5A95D7E719}"/>
              </a:ext>
            </a:extLst>
          </p:cNvPr>
          <p:cNvSpPr txBox="1"/>
          <p:nvPr/>
        </p:nvSpPr>
        <p:spPr>
          <a:xfrm>
            <a:off x="1097280" y="2115760"/>
            <a:ext cx="10058400" cy="600164"/>
          </a:xfrm>
          <a:prstGeom prst="rect">
            <a:avLst/>
          </a:prstGeom>
          <a:noFill/>
        </p:spPr>
        <p:txBody>
          <a:bodyPr wrap="square">
            <a:spAutoFit/>
          </a:bodyPr>
          <a:lstStyle/>
          <a:p>
            <a:r>
              <a:rPr lang="en-US" sz="1100" dirty="0" err="1">
                <a:latin typeface="Courier New" panose="02070309020205020404" pitchFamily="49" charset="0"/>
                <a:cs typeface="Courier New" panose="02070309020205020404" pitchFamily="49" charset="0"/>
              </a:rPr>
              <a:t>preds</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model.predict</a:t>
            </a:r>
            <a:r>
              <a:rPr lang="en-US" sz="1100" dirty="0">
                <a:latin typeface="Courier New" panose="02070309020205020404" pitchFamily="49" charset="0"/>
                <a:cs typeface="Courier New" panose="02070309020205020404" pitchFamily="49" charset="0"/>
              </a:rPr>
              <a:t>(data)</a:t>
            </a:r>
          </a:p>
          <a:p>
            <a:r>
              <a:rPr lang="en-ID" sz="1100" dirty="0" err="1">
                <a:latin typeface="Courier New" panose="02070309020205020404" pitchFamily="49" charset="0"/>
                <a:cs typeface="Courier New" panose="02070309020205020404" pitchFamily="49" charset="0"/>
              </a:rPr>
              <a:t>preds</a:t>
            </a:r>
            <a:r>
              <a:rPr lang="en-ID" sz="1100" dirty="0">
                <a:latin typeface="Courier New" panose="02070309020205020404" pitchFamily="49" charset="0"/>
                <a:cs typeface="Courier New" panose="02070309020205020404" pitchFamily="49" charset="0"/>
              </a:rPr>
              <a:t> = </a:t>
            </a:r>
            <a:r>
              <a:rPr lang="en-ID" sz="1100" dirty="0" err="1">
                <a:latin typeface="Courier New" panose="02070309020205020404" pitchFamily="49" charset="0"/>
                <a:cs typeface="Courier New" panose="02070309020205020404" pitchFamily="49" charset="0"/>
              </a:rPr>
              <a:t>pd.Series</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preds</a:t>
            </a:r>
            <a:r>
              <a:rPr lang="en-ID" sz="1100" dirty="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r>
              <a:rPr lang="en-ID" sz="1100" dirty="0" err="1">
                <a:latin typeface="Courier New" panose="02070309020205020404" pitchFamily="49" charset="0"/>
                <a:cs typeface="Courier New" panose="02070309020205020404" pitchFamily="49" charset="0"/>
              </a:rPr>
              <a:t>pd.DataFrame</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true_label':df</a:t>
            </a:r>
            <a:r>
              <a:rPr lang="en-ID" sz="1100" dirty="0">
                <a:latin typeface="Courier New" panose="02070309020205020404" pitchFamily="49" charset="0"/>
                <a:cs typeface="Courier New" panose="02070309020205020404" pitchFamily="49" charset="0"/>
              </a:rPr>
              <a:t>['</a:t>
            </a:r>
            <a:r>
              <a:rPr lang="en-ID" sz="1100" dirty="0" err="1">
                <a:latin typeface="Courier New" panose="02070309020205020404" pitchFamily="49" charset="0"/>
                <a:cs typeface="Courier New" panose="02070309020205020404" pitchFamily="49" charset="0"/>
              </a:rPr>
              <a:t>state_bottle_retail</a:t>
            </a:r>
            <a:r>
              <a:rPr lang="en-ID" sz="1100" dirty="0">
                <a:latin typeface="Courier New" panose="02070309020205020404" pitchFamily="49" charset="0"/>
                <a:cs typeface="Courier New" panose="02070309020205020404" pitchFamily="49" charset="0"/>
              </a:rPr>
              <a:t>'], 'predicted_label':</a:t>
            </a:r>
            <a:r>
              <a:rPr lang="en-ID" sz="1100" dirty="0" err="1">
                <a:latin typeface="Courier New" panose="02070309020205020404" pitchFamily="49" charset="0"/>
                <a:cs typeface="Courier New" panose="02070309020205020404" pitchFamily="49" charset="0"/>
              </a:rPr>
              <a:t>preds</a:t>
            </a:r>
            <a:r>
              <a:rPr lang="en-ID" sz="1100" dirty="0">
                <a:latin typeface="Courier New" panose="02070309020205020404" pitchFamily="49" charset="0"/>
                <a:cs typeface="Courier New" panose="02070309020205020404" pitchFamily="49" charset="0"/>
              </a:rPr>
              <a:t>}).head()</a:t>
            </a:r>
          </a:p>
        </p:txBody>
      </p:sp>
      <p:pic>
        <p:nvPicPr>
          <p:cNvPr id="4" name="Picture 3">
            <a:extLst>
              <a:ext uri="{FF2B5EF4-FFF2-40B4-BE49-F238E27FC236}">
                <a16:creationId xmlns:a16="http://schemas.microsoft.com/office/drawing/2014/main" id="{2626545A-E4D1-4C31-B7E8-3C7241072990}"/>
              </a:ext>
            </a:extLst>
          </p:cNvPr>
          <p:cNvPicPr>
            <a:picLocks noChangeAspect="1"/>
          </p:cNvPicPr>
          <p:nvPr/>
        </p:nvPicPr>
        <p:blipFill>
          <a:blip r:embed="rId4"/>
          <a:stretch>
            <a:fillRect/>
          </a:stretch>
        </p:blipFill>
        <p:spPr>
          <a:xfrm>
            <a:off x="4909972" y="3241839"/>
            <a:ext cx="2372056" cy="1800476"/>
          </a:xfrm>
          <a:prstGeom prst="rect">
            <a:avLst/>
          </a:prstGeom>
        </p:spPr>
      </p:pic>
    </p:spTree>
    <p:extLst>
      <p:ext uri="{BB962C8B-B14F-4D97-AF65-F5344CB8AC3E}">
        <p14:creationId xmlns:p14="http://schemas.microsoft.com/office/powerpoint/2010/main" val="299425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lstStyle/>
          <a:p>
            <a:r>
              <a:rPr lang="en-US" dirty="0"/>
              <a:t>Data (1)</a:t>
            </a:r>
            <a:endParaRPr lang="en-ID" dirty="0"/>
          </a:p>
        </p:txBody>
      </p:sp>
      <p:sp>
        <p:nvSpPr>
          <p:cNvPr id="3" name="Content Placeholder 2">
            <a:extLst>
              <a:ext uri="{FF2B5EF4-FFF2-40B4-BE49-F238E27FC236}">
                <a16:creationId xmlns:a16="http://schemas.microsoft.com/office/drawing/2014/main" id="{CAB0EA70-95EF-41F6-9353-A47931177A64}"/>
              </a:ext>
            </a:extLst>
          </p:cNvPr>
          <p:cNvSpPr>
            <a:spLocks noGrp="1"/>
          </p:cNvSpPr>
          <p:nvPr>
            <p:ph idx="1"/>
          </p:nvPr>
        </p:nvSpPr>
        <p:spPr/>
        <p:txBody>
          <a:bodyPr/>
          <a:lstStyle/>
          <a:p>
            <a:r>
              <a:rPr lang="en-US" dirty="0"/>
              <a:t>The original dataset can be found on public dataset Google Cloud Platform called Iowa Liquor Sales.</a:t>
            </a:r>
          </a:p>
          <a:p>
            <a:pPr>
              <a:buFont typeface="Arial" panose="020B0604020202020204" pitchFamily="34" charset="0"/>
              <a:buChar char="•"/>
            </a:pPr>
            <a:r>
              <a:rPr lang="en-US" dirty="0"/>
              <a:t>Table size: 5.47 GB</a:t>
            </a:r>
          </a:p>
          <a:p>
            <a:pPr>
              <a:buFont typeface="Arial" panose="020B0604020202020204" pitchFamily="34" charset="0"/>
              <a:buChar char="•"/>
            </a:pPr>
            <a:r>
              <a:rPr lang="en-US" dirty="0"/>
              <a:t>Number of attributes: 24</a:t>
            </a:r>
          </a:p>
          <a:p>
            <a:pPr>
              <a:buFont typeface="Arial" panose="020B0604020202020204" pitchFamily="34" charset="0"/>
              <a:buChar char="•"/>
            </a:pPr>
            <a:r>
              <a:rPr lang="en-US" dirty="0"/>
              <a:t>Number of instances: 20,546,005</a:t>
            </a:r>
          </a:p>
          <a:p>
            <a:pPr>
              <a:buFont typeface="Arial" panose="020B0604020202020204" pitchFamily="34" charset="0"/>
              <a:buChar char="•"/>
            </a:pPr>
            <a:r>
              <a:rPr lang="en-US" dirty="0"/>
              <a:t>Last update: 2021-02-05 02:21:27</a:t>
            </a:r>
            <a:endParaRPr lang="en-ID" dirty="0"/>
          </a:p>
        </p:txBody>
      </p:sp>
      <p:pic>
        <p:nvPicPr>
          <p:cNvPr id="6" name="Picture 5">
            <a:hlinkClick r:id="rId2" action="ppaction://hlinksldjump"/>
            <a:extLst>
              <a:ext uri="{FF2B5EF4-FFF2-40B4-BE49-F238E27FC236}">
                <a16:creationId xmlns:a16="http://schemas.microsoft.com/office/drawing/2014/main" id="{F399D542-60C6-472C-A7F7-AFB5CDE9C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456330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1DA65-970B-4118-A70A-54F00860629A}"/>
              </a:ext>
            </a:extLst>
          </p:cNvPr>
          <p:cNvSpPr>
            <a:spLocks noGrp="1"/>
          </p:cNvSpPr>
          <p:nvPr>
            <p:ph type="title"/>
          </p:nvPr>
        </p:nvSpPr>
        <p:spPr/>
        <p:txBody>
          <a:bodyPr/>
          <a:lstStyle/>
          <a:p>
            <a:pPr algn="ctr"/>
            <a:r>
              <a:rPr lang="en-US" dirty="0"/>
              <a:t>Closing</a:t>
            </a:r>
            <a:endParaRPr lang="en-ID" dirty="0"/>
          </a:p>
        </p:txBody>
      </p:sp>
      <p:pic>
        <p:nvPicPr>
          <p:cNvPr id="7" name="Picture 6">
            <a:hlinkClick r:id="rId2" action="ppaction://hlinksldjump"/>
            <a:extLst>
              <a:ext uri="{FF2B5EF4-FFF2-40B4-BE49-F238E27FC236}">
                <a16:creationId xmlns:a16="http://schemas.microsoft.com/office/drawing/2014/main" id="{DF9DC8F4-5F1B-432F-A8C8-4B3A269D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pic>
        <p:nvPicPr>
          <p:cNvPr id="12" name="Picture Placeholder 11">
            <a:extLst>
              <a:ext uri="{FF2B5EF4-FFF2-40B4-BE49-F238E27FC236}">
                <a16:creationId xmlns:a16="http://schemas.microsoft.com/office/drawing/2014/main" id="{75C75B16-F2D8-464B-B2A7-4F7E3A24D0D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6620" b="16620"/>
          <a:stretch>
            <a:fillRect/>
          </a:stretch>
        </p:blipFill>
        <p:spPr/>
      </p:pic>
    </p:spTree>
    <p:extLst>
      <p:ext uri="{BB962C8B-B14F-4D97-AF65-F5344CB8AC3E}">
        <p14:creationId xmlns:p14="http://schemas.microsoft.com/office/powerpoint/2010/main" val="1830947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Conclusions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11" name="Content Placeholder 2">
            <a:extLst>
              <a:ext uri="{FF2B5EF4-FFF2-40B4-BE49-F238E27FC236}">
                <a16:creationId xmlns:a16="http://schemas.microsoft.com/office/drawing/2014/main" id="{E230AE9C-6216-4E78-9B64-F54B078235AB}"/>
              </a:ext>
            </a:extLst>
          </p:cNvPr>
          <p:cNvSpPr>
            <a:spLocks noGrp="1"/>
          </p:cNvSpPr>
          <p:nvPr>
            <p:ph idx="1"/>
          </p:nvPr>
        </p:nvSpPr>
        <p:spPr>
          <a:xfrm>
            <a:off x="1097280" y="2030348"/>
            <a:ext cx="10058400" cy="3760891"/>
          </a:xfrm>
        </p:spPr>
        <p:txBody>
          <a:bodyPr/>
          <a:lstStyle/>
          <a:p>
            <a:pPr>
              <a:buFont typeface="Arial" panose="020B0604020202020204" pitchFamily="34" charset="0"/>
              <a:buChar char="•"/>
            </a:pPr>
            <a:r>
              <a:rPr lang="en-US" dirty="0"/>
              <a:t>Year 2017 had the highest sales and 2016 had the lowest</a:t>
            </a:r>
          </a:p>
          <a:p>
            <a:pPr>
              <a:buFont typeface="Arial" panose="020B0604020202020204" pitchFamily="34" charset="0"/>
              <a:buChar char="•"/>
            </a:pPr>
            <a:r>
              <a:rPr lang="en-US" dirty="0"/>
              <a:t>Most bottles were sold on December, probably in the winter</a:t>
            </a:r>
          </a:p>
          <a:p>
            <a:pPr>
              <a:buFont typeface="Arial" panose="020B0604020202020204" pitchFamily="34" charset="0"/>
              <a:buChar char="•"/>
            </a:pPr>
            <a:r>
              <a:rPr lang="en-US" dirty="0"/>
              <a:t>The middle of the month had the average high sales</a:t>
            </a:r>
          </a:p>
          <a:p>
            <a:pPr>
              <a:buFont typeface="Arial" panose="020B0604020202020204" pitchFamily="34" charset="0"/>
              <a:buChar char="•"/>
            </a:pPr>
            <a:r>
              <a:rPr lang="en-US" dirty="0"/>
              <a:t>Weekdays were the ideal days to sell liquors</a:t>
            </a:r>
          </a:p>
          <a:p>
            <a:pPr>
              <a:buFont typeface="Arial" panose="020B0604020202020204" pitchFamily="34" charset="0"/>
              <a:buChar char="•"/>
            </a:pPr>
            <a:r>
              <a:rPr lang="en-US" dirty="0"/>
              <a:t>Most stores are located in Polk County, but the highest sales were in Dallas County</a:t>
            </a:r>
          </a:p>
          <a:p>
            <a:pPr>
              <a:buFont typeface="Arial" panose="020B0604020202020204" pitchFamily="34" charset="0"/>
              <a:buChar char="•"/>
            </a:pPr>
            <a:r>
              <a:rPr lang="en-US" dirty="0"/>
              <a:t>Vodkas were customers’ favorite</a:t>
            </a:r>
          </a:p>
          <a:p>
            <a:pPr>
              <a:buFont typeface="Arial" panose="020B0604020202020204" pitchFamily="34" charset="0"/>
              <a:buChar char="•"/>
            </a:pPr>
            <a:r>
              <a:rPr lang="en-US" dirty="0"/>
              <a:t>Linear regression model performed better with 0.05901 RMSE than random forest regression with 3.00815 RMSE.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ID" dirty="0"/>
          </a:p>
        </p:txBody>
      </p:sp>
    </p:spTree>
    <p:extLst>
      <p:ext uri="{BB962C8B-B14F-4D97-AF65-F5344CB8AC3E}">
        <p14:creationId xmlns:p14="http://schemas.microsoft.com/office/powerpoint/2010/main" val="1378431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Suggestions</a:t>
            </a:r>
            <a:endParaRPr lang="en-ID" sz="4400"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
        <p:nvSpPr>
          <p:cNvPr id="8" name="TextBox 7">
            <a:extLst>
              <a:ext uri="{FF2B5EF4-FFF2-40B4-BE49-F238E27FC236}">
                <a16:creationId xmlns:a16="http://schemas.microsoft.com/office/drawing/2014/main" id="{44AF7CFC-BD90-4AAB-91BD-C10661EA7BD9}"/>
              </a:ext>
            </a:extLst>
          </p:cNvPr>
          <p:cNvSpPr txBox="1"/>
          <p:nvPr/>
        </p:nvSpPr>
        <p:spPr>
          <a:xfrm>
            <a:off x="1097279" y="2068176"/>
            <a:ext cx="10058399" cy="1477328"/>
          </a:xfrm>
          <a:prstGeom prst="rect">
            <a:avLst/>
          </a:prstGeom>
          <a:noFill/>
        </p:spPr>
        <p:txBody>
          <a:bodyPr wrap="square">
            <a:spAutoFit/>
          </a:bodyPr>
          <a:lstStyle/>
          <a:p>
            <a:r>
              <a:rPr lang="en-US" dirty="0">
                <a:solidFill>
                  <a:schemeClr val="tx1">
                    <a:lumMod val="75000"/>
                    <a:lumOff val="25000"/>
                  </a:schemeClr>
                </a:solidFill>
              </a:rPr>
              <a:t>The data has so many inconsistencies, especially the instances of object attributes. Some are capitalized, some are not. Some use ‘&amp;’, some use ‘and’. Some have a comma, some don’t. As a result, there are quite numbers of duplicates.</a:t>
            </a:r>
          </a:p>
          <a:p>
            <a:r>
              <a:rPr lang="en-US" dirty="0">
                <a:solidFill>
                  <a:schemeClr val="tx1">
                    <a:lumMod val="75000"/>
                    <a:lumOff val="25000"/>
                  </a:schemeClr>
                </a:solidFill>
              </a:rPr>
              <a:t>My personal suggestion is while inputting the strings for these attributes, using drop-down would be better than manually typing them, which I assumed is the case. </a:t>
            </a:r>
            <a:endParaRPr lang="en-ID" dirty="0">
              <a:solidFill>
                <a:schemeClr val="tx1">
                  <a:lumMod val="75000"/>
                  <a:lumOff val="25000"/>
                </a:schemeClr>
              </a:solidFill>
            </a:endParaRPr>
          </a:p>
        </p:txBody>
      </p:sp>
    </p:spTree>
    <p:extLst>
      <p:ext uri="{BB962C8B-B14F-4D97-AF65-F5344CB8AC3E}">
        <p14:creationId xmlns:p14="http://schemas.microsoft.com/office/powerpoint/2010/main" val="429365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194CF1-86FF-4C0D-8E10-7FA1A27F3E1D}"/>
              </a:ext>
            </a:extLst>
          </p:cNvPr>
          <p:cNvPicPr>
            <a:picLocks noChangeAspect="1"/>
          </p:cNvPicPr>
          <p:nvPr/>
        </p:nvPicPr>
        <p:blipFill rotWithShape="1">
          <a:blip r:embed="rId2">
            <a:extLst>
              <a:ext uri="{28A0092B-C50C-407E-A947-70E740481C1C}">
                <a14:useLocalDpi xmlns:a14="http://schemas.microsoft.com/office/drawing/2010/main" val="0"/>
              </a:ext>
            </a:extLst>
          </a:blip>
          <a:srcRect l="22254" r="23674"/>
          <a:stretch/>
        </p:blipFill>
        <p:spPr>
          <a:xfrm>
            <a:off x="0" y="0"/>
            <a:ext cx="4635315" cy="6858000"/>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7200" dirty="0"/>
              <a:t>Thank You</a:t>
            </a:r>
            <a:br>
              <a:rPr lang="en-US" sz="8000" dirty="0"/>
            </a:br>
            <a:endParaRPr lang="en-US" sz="2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56942"/>
          </a:xfrm>
        </p:spPr>
        <p:txBody>
          <a:bodyPr>
            <a:normAutofit/>
          </a:bodyPr>
          <a:lstStyle/>
          <a:p>
            <a:pPr>
              <a:lnSpc>
                <a:spcPct val="100000"/>
              </a:lnSpc>
              <a:spcBef>
                <a:spcPts val="0"/>
              </a:spcBef>
              <a:spcAft>
                <a:spcPts val="0"/>
              </a:spcAft>
            </a:pPr>
            <a:r>
              <a:rPr lang="en-US" dirty="0">
                <a:solidFill>
                  <a:schemeClr val="tx1">
                    <a:lumMod val="85000"/>
                    <a:lumOff val="15000"/>
                  </a:schemeClr>
                </a:solidFill>
              </a:rPr>
              <a:t>By Jafar Shodiq</a:t>
            </a:r>
          </a:p>
          <a:p>
            <a:pPr>
              <a:lnSpc>
                <a:spcPct val="100000"/>
              </a:lnSpc>
              <a:spcBef>
                <a:spcPts val="0"/>
              </a:spcBef>
              <a:spcAft>
                <a:spcPts val="0"/>
              </a:spcAft>
            </a:pPr>
            <a:r>
              <a:rPr lang="en-US" sz="1050" dirty="0">
                <a:solidFill>
                  <a:schemeClr val="tx1">
                    <a:lumMod val="85000"/>
                    <a:lumOff val="15000"/>
                  </a:schemeClr>
                </a:solidFill>
              </a:rPr>
              <a:t>j.shodiq2312@gmail.com | +6281382378203 | jafarshodiq.pythonanywhere.com</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345746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Data (2)</a:t>
            </a:r>
            <a:endParaRPr lang="en-ID" sz="4400" dirty="0"/>
          </a:p>
        </p:txBody>
      </p:sp>
      <p:sp>
        <p:nvSpPr>
          <p:cNvPr id="3" name="Content Placeholder 2">
            <a:extLst>
              <a:ext uri="{FF2B5EF4-FFF2-40B4-BE49-F238E27FC236}">
                <a16:creationId xmlns:a16="http://schemas.microsoft.com/office/drawing/2014/main" id="{CAB0EA70-95EF-41F6-9353-A47931177A64}"/>
              </a:ext>
            </a:extLst>
          </p:cNvPr>
          <p:cNvSpPr>
            <a:spLocks noGrp="1"/>
          </p:cNvSpPr>
          <p:nvPr>
            <p:ph idx="1"/>
          </p:nvPr>
        </p:nvSpPr>
        <p:spPr/>
        <p:txBody>
          <a:bodyPr/>
          <a:lstStyle/>
          <a:p>
            <a:r>
              <a:rPr lang="en-US" dirty="0"/>
              <a:t>For this project, we will not use all of the instances, instead a small percent is enough. But how small are we talking about?</a:t>
            </a:r>
          </a:p>
          <a:p>
            <a:r>
              <a:rPr lang="en-US" dirty="0"/>
              <a:t>A good maximum sample size is around 10% of the population (our original number of instances) as long as it does not exceed 1000. </a:t>
            </a:r>
          </a:p>
          <a:p>
            <a:r>
              <a:rPr lang="en-US" dirty="0"/>
              <a:t>10% of 20,546,005 is 2,054,600. So 1000 samples it is.</a:t>
            </a:r>
          </a:p>
          <a:p>
            <a:pPr marL="0" indent="0">
              <a:buNone/>
            </a:pPr>
            <a:endParaRPr lang="en-US" dirty="0"/>
          </a:p>
          <a:p>
            <a:pPr marL="0" indent="0" algn="ctr">
              <a:buNone/>
            </a:pPr>
            <a:r>
              <a:rPr lang="en-US" sz="2400" b="1" dirty="0"/>
              <a:t>But,</a:t>
            </a:r>
          </a:p>
        </p:txBody>
      </p:sp>
      <p:pic>
        <p:nvPicPr>
          <p:cNvPr id="6" name="Picture 5">
            <a:hlinkClick r:id="rId2" action="ppaction://hlinksldjump"/>
            <a:extLst>
              <a:ext uri="{FF2B5EF4-FFF2-40B4-BE49-F238E27FC236}">
                <a16:creationId xmlns:a16="http://schemas.microsoft.com/office/drawing/2014/main" id="{A5CD3DF6-DC89-4AF5-9739-E8D097287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2942652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normAutofit/>
          </a:bodyPr>
          <a:lstStyle/>
          <a:p>
            <a:r>
              <a:rPr lang="en-US" sz="4400" dirty="0"/>
              <a:t>Data (3)</a:t>
            </a:r>
            <a:endParaRPr lang="en-ID" sz="4400" dirty="0"/>
          </a:p>
        </p:txBody>
      </p:sp>
      <p:sp>
        <p:nvSpPr>
          <p:cNvPr id="3" name="Content Placeholder 2">
            <a:extLst>
              <a:ext uri="{FF2B5EF4-FFF2-40B4-BE49-F238E27FC236}">
                <a16:creationId xmlns:a16="http://schemas.microsoft.com/office/drawing/2014/main" id="{CAB0EA70-95EF-41F6-9353-A47931177A64}"/>
              </a:ext>
            </a:extLst>
          </p:cNvPr>
          <p:cNvSpPr>
            <a:spLocks noGrp="1"/>
          </p:cNvSpPr>
          <p:nvPr>
            <p:ph idx="1"/>
          </p:nvPr>
        </p:nvSpPr>
        <p:spPr/>
        <p:txBody>
          <a:bodyPr/>
          <a:lstStyle/>
          <a:p>
            <a:r>
              <a:rPr lang="en-US" dirty="0"/>
              <a:t>But there are more things to consider when getting samples, like margin of error and confidence level.</a:t>
            </a:r>
          </a:p>
          <a:p>
            <a:r>
              <a:rPr lang="en-US" dirty="0"/>
              <a:t>There is a site which lets you calculate quickly how many samples do we need. We will put 95% confidence and +-2% margin error. As a result, we get </a:t>
            </a:r>
            <a:r>
              <a:rPr lang="en-US" b="1" u="sng" dirty="0"/>
              <a:t>2401</a:t>
            </a:r>
            <a:r>
              <a:rPr lang="en-US" dirty="0"/>
              <a:t> ideal sample size.</a:t>
            </a:r>
            <a:endParaRPr lang="en-ID" dirty="0"/>
          </a:p>
        </p:txBody>
      </p:sp>
      <p:pic>
        <p:nvPicPr>
          <p:cNvPr id="6" name="Picture 5">
            <a:hlinkClick r:id="rId2" action="ppaction://hlinksldjump"/>
            <a:extLst>
              <a:ext uri="{FF2B5EF4-FFF2-40B4-BE49-F238E27FC236}">
                <a16:creationId xmlns:a16="http://schemas.microsoft.com/office/drawing/2014/main" id="{68D5E384-69B4-4ED0-8F05-D2AC4FBD9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2287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833D-5A0C-4DA1-B46A-DA4B3F3945F2}"/>
              </a:ext>
            </a:extLst>
          </p:cNvPr>
          <p:cNvSpPr>
            <a:spLocks noGrp="1"/>
          </p:cNvSpPr>
          <p:nvPr>
            <p:ph type="title"/>
          </p:nvPr>
        </p:nvSpPr>
        <p:spPr/>
        <p:txBody>
          <a:bodyPr/>
          <a:lstStyle/>
          <a:p>
            <a:r>
              <a:rPr lang="en-US" dirty="0"/>
              <a:t>Data Dictionary (1)</a:t>
            </a:r>
            <a:endParaRPr lang="en-ID" dirty="0"/>
          </a:p>
        </p:txBody>
      </p:sp>
      <p:graphicFrame>
        <p:nvGraphicFramePr>
          <p:cNvPr id="4" name="Table 4">
            <a:extLst>
              <a:ext uri="{FF2B5EF4-FFF2-40B4-BE49-F238E27FC236}">
                <a16:creationId xmlns:a16="http://schemas.microsoft.com/office/drawing/2014/main" id="{AF55BD40-554B-4F78-9BE1-CF8C6F4F5218}"/>
              </a:ext>
            </a:extLst>
          </p:cNvPr>
          <p:cNvGraphicFramePr>
            <a:graphicFrameLocks noGrp="1"/>
          </p:cNvGraphicFramePr>
          <p:nvPr>
            <p:ph idx="1"/>
            <p:extLst>
              <p:ext uri="{D42A27DB-BD31-4B8C-83A1-F6EECF244321}">
                <p14:modId xmlns:p14="http://schemas.microsoft.com/office/powerpoint/2010/main" val="304842915"/>
              </p:ext>
            </p:extLst>
          </p:nvPr>
        </p:nvGraphicFramePr>
        <p:xfrm>
          <a:off x="1097280" y="1973976"/>
          <a:ext cx="10058400" cy="4241800"/>
        </p:xfrm>
        <a:graphic>
          <a:graphicData uri="http://schemas.openxmlformats.org/drawingml/2006/table">
            <a:tbl>
              <a:tblPr firstRow="1" bandRow="1">
                <a:tableStyleId>{5C22544A-7EE6-4342-B048-85BDC9FD1C3A}</a:tableStyleId>
              </a:tblPr>
              <a:tblGrid>
                <a:gridCol w="2602582">
                  <a:extLst>
                    <a:ext uri="{9D8B030D-6E8A-4147-A177-3AD203B41FA5}">
                      <a16:colId xmlns:a16="http://schemas.microsoft.com/office/drawing/2014/main" val="2932593232"/>
                    </a:ext>
                  </a:extLst>
                </a:gridCol>
                <a:gridCol w="7455818">
                  <a:extLst>
                    <a:ext uri="{9D8B030D-6E8A-4147-A177-3AD203B41FA5}">
                      <a16:colId xmlns:a16="http://schemas.microsoft.com/office/drawing/2014/main" val="1580971925"/>
                    </a:ext>
                  </a:extLst>
                </a:gridCol>
              </a:tblGrid>
              <a:tr h="370840">
                <a:tc>
                  <a:txBody>
                    <a:bodyPr/>
                    <a:lstStyle/>
                    <a:p>
                      <a:pPr algn="ctr"/>
                      <a:r>
                        <a:rPr lang="en-US" dirty="0">
                          <a:solidFill>
                            <a:schemeClr val="tx1">
                              <a:lumMod val="75000"/>
                              <a:lumOff val="25000"/>
                            </a:schemeClr>
                          </a:solidFill>
                        </a:rPr>
                        <a:t>Features</a:t>
                      </a:r>
                      <a:endParaRPr lang="en-ID" dirty="0">
                        <a:solidFill>
                          <a:schemeClr val="tx1">
                            <a:lumMod val="75000"/>
                            <a:lumOff val="25000"/>
                          </a:schemeClr>
                        </a:solidFill>
                      </a:endParaRPr>
                    </a:p>
                  </a:txBody>
                  <a:tcPr/>
                </a:tc>
                <a:tc>
                  <a:txBody>
                    <a:bodyPr/>
                    <a:lstStyle/>
                    <a:p>
                      <a:pPr algn="ctr"/>
                      <a:r>
                        <a:rPr lang="en-US" dirty="0">
                          <a:solidFill>
                            <a:schemeClr val="tx1">
                              <a:lumMod val="75000"/>
                              <a:lumOff val="25000"/>
                            </a:schemeClr>
                          </a:solidFill>
                        </a:rPr>
                        <a:t>Description</a:t>
                      </a:r>
                      <a:endParaRPr lang="en-ID" dirty="0">
                        <a:solidFill>
                          <a:schemeClr val="tx1">
                            <a:lumMod val="75000"/>
                            <a:lumOff val="25000"/>
                          </a:schemeClr>
                        </a:solidFill>
                      </a:endParaRPr>
                    </a:p>
                  </a:txBody>
                  <a:tcPr/>
                </a:tc>
                <a:extLst>
                  <a:ext uri="{0D108BD9-81ED-4DB2-BD59-A6C34878D82A}">
                    <a16:rowId xmlns:a16="http://schemas.microsoft.com/office/drawing/2014/main" val="2656613684"/>
                  </a:ext>
                </a:extLst>
              </a:tr>
              <a:tr h="370840">
                <a:tc>
                  <a:txBody>
                    <a:bodyPr/>
                    <a:lstStyle/>
                    <a:p>
                      <a:r>
                        <a:rPr lang="en-US" sz="1600" b="0" dirty="0">
                          <a:solidFill>
                            <a:schemeClr val="tx1">
                              <a:lumMod val="75000"/>
                              <a:lumOff val="25000"/>
                            </a:schemeClr>
                          </a:solidFill>
                        </a:rPr>
                        <a:t>invoice_and_item_number</a:t>
                      </a:r>
                      <a:endParaRPr lang="en-ID" sz="1600" b="0" dirty="0">
                        <a:solidFill>
                          <a:schemeClr val="tx1">
                            <a:lumMod val="75000"/>
                            <a:lumOff val="25000"/>
                          </a:schemeClr>
                        </a:solidFill>
                      </a:endParaRPr>
                    </a:p>
                  </a:txBody>
                  <a:tcPr/>
                </a:tc>
                <a:tc>
                  <a:txBody>
                    <a:bodyPr/>
                    <a:lstStyle/>
                    <a:p>
                      <a:r>
                        <a:rPr lang="en-US" sz="1600" dirty="0">
                          <a:solidFill>
                            <a:schemeClr val="tx1">
                              <a:lumMod val="75000"/>
                              <a:lumOff val="25000"/>
                            </a:schemeClr>
                          </a:solidFill>
                        </a:rPr>
                        <a:t>Concatenated invoice and line number associated with the liquor order. This provides a unique identifier for the individual liquor products included in the store order.</a:t>
                      </a:r>
                      <a:endParaRPr lang="en-ID" sz="1600" dirty="0">
                        <a:solidFill>
                          <a:schemeClr val="tx1">
                            <a:lumMod val="75000"/>
                            <a:lumOff val="25000"/>
                          </a:schemeClr>
                        </a:solidFill>
                      </a:endParaRPr>
                    </a:p>
                  </a:txBody>
                  <a:tcPr/>
                </a:tc>
                <a:extLst>
                  <a:ext uri="{0D108BD9-81ED-4DB2-BD59-A6C34878D82A}">
                    <a16:rowId xmlns:a16="http://schemas.microsoft.com/office/drawing/2014/main" val="1699797104"/>
                  </a:ext>
                </a:extLst>
              </a:tr>
              <a:tr h="370840">
                <a:tc>
                  <a:txBody>
                    <a:bodyPr/>
                    <a:lstStyle/>
                    <a:p>
                      <a:r>
                        <a:rPr lang="en-US" sz="1600" b="0" dirty="0">
                          <a:solidFill>
                            <a:schemeClr val="tx1">
                              <a:lumMod val="75000"/>
                              <a:lumOff val="25000"/>
                            </a:schemeClr>
                          </a:solidFill>
                        </a:rPr>
                        <a:t>date</a:t>
                      </a:r>
                      <a:endParaRPr lang="en-ID" sz="1600" b="0" dirty="0">
                        <a:solidFill>
                          <a:schemeClr val="tx1">
                            <a:lumMod val="75000"/>
                            <a:lumOff val="25000"/>
                          </a:schemeClr>
                        </a:solidFill>
                      </a:endParaRPr>
                    </a:p>
                  </a:txBody>
                  <a:tcPr/>
                </a:tc>
                <a:tc>
                  <a:txBody>
                    <a:bodyPr/>
                    <a:lstStyle/>
                    <a:p>
                      <a:r>
                        <a:rPr lang="en-ID" sz="1600" dirty="0">
                          <a:solidFill>
                            <a:schemeClr val="tx1">
                              <a:lumMod val="75000"/>
                              <a:lumOff val="25000"/>
                            </a:schemeClr>
                          </a:solidFill>
                        </a:rPr>
                        <a:t>Date of order.</a:t>
                      </a:r>
                    </a:p>
                  </a:txBody>
                  <a:tcPr/>
                </a:tc>
                <a:extLst>
                  <a:ext uri="{0D108BD9-81ED-4DB2-BD59-A6C34878D82A}">
                    <a16:rowId xmlns:a16="http://schemas.microsoft.com/office/drawing/2014/main" val="2985449530"/>
                  </a:ext>
                </a:extLst>
              </a:tr>
              <a:tr h="370840">
                <a:tc>
                  <a:txBody>
                    <a:bodyPr/>
                    <a:lstStyle/>
                    <a:p>
                      <a:r>
                        <a:rPr lang="en-US" sz="1600" b="0" dirty="0">
                          <a:solidFill>
                            <a:schemeClr val="tx1">
                              <a:lumMod val="75000"/>
                              <a:lumOff val="25000"/>
                            </a:schemeClr>
                          </a:solidFill>
                        </a:rPr>
                        <a:t>store_number</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Unique number assigned to the store who ordered the liquor.</a:t>
                      </a:r>
                    </a:p>
                  </a:txBody>
                  <a:tcPr/>
                </a:tc>
                <a:extLst>
                  <a:ext uri="{0D108BD9-81ED-4DB2-BD59-A6C34878D82A}">
                    <a16:rowId xmlns:a16="http://schemas.microsoft.com/office/drawing/2014/main" val="1736945930"/>
                  </a:ext>
                </a:extLst>
              </a:tr>
              <a:tr h="370840">
                <a:tc>
                  <a:txBody>
                    <a:bodyPr/>
                    <a:lstStyle/>
                    <a:p>
                      <a:r>
                        <a:rPr lang="en-US" sz="1600" b="0" dirty="0">
                          <a:solidFill>
                            <a:schemeClr val="tx1">
                              <a:lumMod val="75000"/>
                              <a:lumOff val="25000"/>
                            </a:schemeClr>
                          </a:solidFill>
                        </a:rPr>
                        <a:t>store_name</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Name of store who ordered the liquor.</a:t>
                      </a:r>
                    </a:p>
                  </a:txBody>
                  <a:tcPr/>
                </a:tc>
                <a:extLst>
                  <a:ext uri="{0D108BD9-81ED-4DB2-BD59-A6C34878D82A}">
                    <a16:rowId xmlns:a16="http://schemas.microsoft.com/office/drawing/2014/main" val="2722411097"/>
                  </a:ext>
                </a:extLst>
              </a:tr>
              <a:tr h="370840">
                <a:tc>
                  <a:txBody>
                    <a:bodyPr/>
                    <a:lstStyle/>
                    <a:p>
                      <a:r>
                        <a:rPr lang="en-US" sz="1600" b="0" dirty="0">
                          <a:solidFill>
                            <a:schemeClr val="tx1">
                              <a:lumMod val="75000"/>
                              <a:lumOff val="25000"/>
                            </a:schemeClr>
                          </a:solidFill>
                        </a:rPr>
                        <a:t>address</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Address of store who ordered the liquor.</a:t>
                      </a:r>
                    </a:p>
                  </a:txBody>
                  <a:tcPr/>
                </a:tc>
                <a:extLst>
                  <a:ext uri="{0D108BD9-81ED-4DB2-BD59-A6C34878D82A}">
                    <a16:rowId xmlns:a16="http://schemas.microsoft.com/office/drawing/2014/main" val="2008072930"/>
                  </a:ext>
                </a:extLst>
              </a:tr>
              <a:tr h="370840">
                <a:tc>
                  <a:txBody>
                    <a:bodyPr/>
                    <a:lstStyle/>
                    <a:p>
                      <a:r>
                        <a:rPr lang="en-US" sz="1600" b="0" dirty="0">
                          <a:solidFill>
                            <a:schemeClr val="tx1">
                              <a:lumMod val="75000"/>
                              <a:lumOff val="25000"/>
                            </a:schemeClr>
                          </a:solidFill>
                        </a:rPr>
                        <a:t>city</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City where the store who ordered the liquor is located.</a:t>
                      </a:r>
                    </a:p>
                  </a:txBody>
                  <a:tcPr/>
                </a:tc>
                <a:extLst>
                  <a:ext uri="{0D108BD9-81ED-4DB2-BD59-A6C34878D82A}">
                    <a16:rowId xmlns:a16="http://schemas.microsoft.com/office/drawing/2014/main" val="3475099715"/>
                  </a:ext>
                </a:extLst>
              </a:tr>
              <a:tr h="370840">
                <a:tc>
                  <a:txBody>
                    <a:bodyPr/>
                    <a:lstStyle/>
                    <a:p>
                      <a:r>
                        <a:rPr lang="en-US" sz="1600" b="0" dirty="0" err="1">
                          <a:solidFill>
                            <a:schemeClr val="tx1">
                              <a:lumMod val="75000"/>
                              <a:lumOff val="25000"/>
                            </a:schemeClr>
                          </a:solidFill>
                        </a:rPr>
                        <a:t>zip_code</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Zip code where the store who ordered the liquor is located.</a:t>
                      </a:r>
                    </a:p>
                  </a:txBody>
                  <a:tcPr/>
                </a:tc>
                <a:extLst>
                  <a:ext uri="{0D108BD9-81ED-4DB2-BD59-A6C34878D82A}">
                    <a16:rowId xmlns:a16="http://schemas.microsoft.com/office/drawing/2014/main" val="585557088"/>
                  </a:ext>
                </a:extLst>
              </a:tr>
              <a:tr h="370840">
                <a:tc>
                  <a:txBody>
                    <a:bodyPr/>
                    <a:lstStyle/>
                    <a:p>
                      <a:r>
                        <a:rPr lang="en-US" sz="1600" b="0" dirty="0" err="1">
                          <a:solidFill>
                            <a:schemeClr val="tx1">
                              <a:lumMod val="75000"/>
                              <a:lumOff val="25000"/>
                            </a:schemeClr>
                          </a:solidFill>
                        </a:rPr>
                        <a:t>store_location</a:t>
                      </a:r>
                      <a:endParaRPr lang="en-ID" sz="1600" b="0"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Location of store who ordered the liquor. The Address, City, State and Zip Code are geocoded to provide geographic coordinates. Accuracy of geocoding is dependent on how well the address is interpreted and the completeness of the reference data used.</a:t>
                      </a:r>
                    </a:p>
                  </a:txBody>
                  <a:tcPr/>
                </a:tc>
                <a:extLst>
                  <a:ext uri="{0D108BD9-81ED-4DB2-BD59-A6C34878D82A}">
                    <a16:rowId xmlns:a16="http://schemas.microsoft.com/office/drawing/2014/main" val="213152801"/>
                  </a:ext>
                </a:extLst>
              </a:tr>
            </a:tbl>
          </a:graphicData>
        </a:graphic>
      </p:graphicFrame>
      <p:pic>
        <p:nvPicPr>
          <p:cNvPr id="6" name="Picture 5">
            <a:hlinkClick r:id="rId2" action="ppaction://hlinksldjump"/>
            <a:extLst>
              <a:ext uri="{FF2B5EF4-FFF2-40B4-BE49-F238E27FC236}">
                <a16:creationId xmlns:a16="http://schemas.microsoft.com/office/drawing/2014/main" id="{031162D8-E0A8-4B73-B831-CB4F54F43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071" y="5869092"/>
            <a:ext cx="540000" cy="540000"/>
          </a:xfrm>
          <a:prstGeom prst="rect">
            <a:avLst/>
          </a:prstGeom>
        </p:spPr>
      </p:pic>
    </p:spTree>
    <p:extLst>
      <p:ext uri="{BB962C8B-B14F-4D97-AF65-F5344CB8AC3E}">
        <p14:creationId xmlns:p14="http://schemas.microsoft.com/office/powerpoint/2010/main" val="19668125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{F899F88F-436E-4737-8B75-9343E3876A98}tf56160789</Template>
  <TotalTime>533</TotalTime>
  <Words>5478</Words>
  <Application>Microsoft Office PowerPoint</Application>
  <PresentationFormat>Widescreen</PresentationFormat>
  <Paragraphs>387</Paragraphs>
  <Slides>63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Bookman Old Style</vt:lpstr>
      <vt:lpstr>Calibri</vt:lpstr>
      <vt:lpstr>Courier New</vt:lpstr>
      <vt:lpstr>Franklin Gothic Book</vt:lpstr>
      <vt:lpstr>1_RetrospectVTI</vt:lpstr>
      <vt:lpstr>Data Analyst Technical Test Report </vt:lpstr>
      <vt:lpstr>Index</vt:lpstr>
      <vt:lpstr>Introduction</vt:lpstr>
      <vt:lpstr>Iowa Liquor Sales</vt:lpstr>
      <vt:lpstr>Problem Definition</vt:lpstr>
      <vt:lpstr>Data (1)</vt:lpstr>
      <vt:lpstr>Data (2)</vt:lpstr>
      <vt:lpstr>Data (3)</vt:lpstr>
      <vt:lpstr>Data Dictionary (1)</vt:lpstr>
      <vt:lpstr>Data Dictionary (2)</vt:lpstr>
      <vt:lpstr>Data Dictionary (3)</vt:lpstr>
      <vt:lpstr>Feature Engineering</vt:lpstr>
      <vt:lpstr>Data Overview</vt:lpstr>
      <vt:lpstr>Check for Missing Values</vt:lpstr>
      <vt:lpstr>Deal with Datetime Object</vt:lpstr>
      <vt:lpstr>Deal with store_name (1)</vt:lpstr>
      <vt:lpstr>Deal with store_name (2)</vt:lpstr>
      <vt:lpstr>Deal with store_name (3)</vt:lpstr>
      <vt:lpstr>Deal with vendor_name (1)</vt:lpstr>
      <vt:lpstr>Deal with vendor_name (2)</vt:lpstr>
      <vt:lpstr>Lowercase Some Attributes</vt:lpstr>
      <vt:lpstr>Drop Some Attributes</vt:lpstr>
      <vt:lpstr>Data Visualization</vt:lpstr>
      <vt:lpstr>sale_dollars vs bottles_sold (1)</vt:lpstr>
      <vt:lpstr>sale_dollars vs bottles_sold (2)</vt:lpstr>
      <vt:lpstr>sale_dollars vs date object (1)</vt:lpstr>
      <vt:lpstr>sale_dollars vs date object (2)</vt:lpstr>
      <vt:lpstr>sale_dollars vs date object (3)</vt:lpstr>
      <vt:lpstr>sale_dollars vs date object (3)</vt:lpstr>
      <vt:lpstr>sale_dollars vs object attributes (1) </vt:lpstr>
      <vt:lpstr>sale_dollars vs object attributes (2) </vt:lpstr>
      <vt:lpstr>sale_dollars vs object attributes (3) </vt:lpstr>
      <vt:lpstr>sale_dollars vs object attributes (4) </vt:lpstr>
      <vt:lpstr>PowerPoint Presentation</vt:lpstr>
      <vt:lpstr>sale_dollars vs object attributes (5) </vt:lpstr>
      <vt:lpstr>sale_dollars vs object attributes (5) </vt:lpstr>
      <vt:lpstr>PowerPoint Presentation</vt:lpstr>
      <vt:lpstr>Mapping store_location (1)</vt:lpstr>
      <vt:lpstr>Mapping store_location (2)</vt:lpstr>
      <vt:lpstr>PowerPoint Presentation</vt:lpstr>
      <vt:lpstr>Mapping store_location (3)</vt:lpstr>
      <vt:lpstr>Regression Model</vt:lpstr>
      <vt:lpstr>Choosing the Attributes</vt:lpstr>
      <vt:lpstr>Deal with Categorical Variables</vt:lpstr>
      <vt:lpstr>Split into Train and Test Sets</vt:lpstr>
      <vt:lpstr>Train the Model (Linear Regression)</vt:lpstr>
      <vt:lpstr>Train the Model (Linear Regression)</vt:lpstr>
      <vt:lpstr>Train the Model (Random Forest Regression)</vt:lpstr>
      <vt:lpstr>Train the Model (Random Forest Regression)</vt:lpstr>
      <vt:lpstr>PowerPoint Presentation</vt:lpstr>
      <vt:lpstr>New Data</vt:lpstr>
      <vt:lpstr>Get the Data</vt:lpstr>
      <vt:lpstr>Preprocessing (1)</vt:lpstr>
      <vt:lpstr>Preprocessing (2)</vt:lpstr>
      <vt:lpstr>Preprocessing (3)</vt:lpstr>
      <vt:lpstr>Preprocessing (4)</vt:lpstr>
      <vt:lpstr>Preprocessing (5)</vt:lpstr>
      <vt:lpstr>Load Saved Model</vt:lpstr>
      <vt:lpstr>Predict the Test Data</vt:lpstr>
      <vt:lpstr>Closing</vt:lpstr>
      <vt:lpstr>Conclusions</vt:lpstr>
      <vt:lpstr>Suggestions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Iowa Liquor Sales</dc:title>
  <dc:creator>Jafar Shodiq</dc:creator>
  <cp:lastModifiedBy>Jafar Shodiq</cp:lastModifiedBy>
  <cp:revision>66</cp:revision>
  <dcterms:created xsi:type="dcterms:W3CDTF">2021-02-16T06:10:04Z</dcterms:created>
  <dcterms:modified xsi:type="dcterms:W3CDTF">2021-02-17T06:22:35Z</dcterms:modified>
</cp:coreProperties>
</file>